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753" r:id="rId3"/>
    <p:sldId id="754" r:id="rId4"/>
    <p:sldId id="782" r:id="rId5"/>
    <p:sldId id="549" r:id="rId6"/>
    <p:sldId id="408" r:id="rId7"/>
    <p:sldId id="544" r:id="rId8"/>
    <p:sldId id="551" r:id="rId9"/>
    <p:sldId id="400" r:id="rId10"/>
    <p:sldId id="394" r:id="rId11"/>
    <p:sldId id="545" r:id="rId12"/>
    <p:sldId id="768" r:id="rId13"/>
    <p:sldId id="769" r:id="rId14"/>
    <p:sldId id="266" r:id="rId15"/>
    <p:sldId id="493" r:id="rId16"/>
    <p:sldId id="399" r:id="rId17"/>
    <p:sldId id="302" r:id="rId18"/>
    <p:sldId id="289" r:id="rId19"/>
    <p:sldId id="785" r:id="rId20"/>
    <p:sldId id="783" r:id="rId21"/>
    <p:sldId id="781" r:id="rId22"/>
    <p:sldId id="784" r:id="rId23"/>
    <p:sldId id="789" r:id="rId24"/>
    <p:sldId id="788" r:id="rId25"/>
    <p:sldId id="755" r:id="rId26"/>
    <p:sldId id="787" r:id="rId27"/>
    <p:sldId id="786" r:id="rId28"/>
  </p:sldIdLst>
  <p:sldSz cx="9144000" cy="6858000" type="screen4x3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ra Kruntoradova" initials="KK" lastIdx="40" clrIdx="0"/>
  <p:cmAuthor id="2" name="Tomáš Mlčoch" initials="t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E92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0" autoAdjust="0"/>
    <p:restoredTop sz="94055" autoAdjust="0"/>
  </p:normalViewPr>
  <p:slideViewPr>
    <p:cSldViewPr>
      <p:cViewPr varScale="1">
        <p:scale>
          <a:sx n="106" d="100"/>
          <a:sy n="106" d="100"/>
        </p:scale>
        <p:origin x="206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Modifikátory zdraví a nemoci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D2-F24C-8BD6-5B48527355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5D2-F24C-8BD6-5B48527355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5D2-F24C-8BD6-5B48527355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5D2-F24C-8BD6-5B48527355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5D2-F24C-8BD6-5B48527355A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List1!$C$3:$C$7</c:f>
              <c:strCache>
                <c:ptCount val="5"/>
                <c:pt idx="0">
                  <c:v>Genetika</c:v>
                </c:pt>
                <c:pt idx="1">
                  <c:v>Sociální prostředí</c:v>
                </c:pt>
                <c:pt idx="2">
                  <c:v>Životní prostředí</c:v>
                </c:pt>
                <c:pt idx="3">
                  <c:v>Chování jedince/životospráva</c:v>
                </c:pt>
                <c:pt idx="4">
                  <c:v>Zdravotní péče</c:v>
                </c:pt>
              </c:strCache>
            </c:strRef>
          </c:cat>
          <c:val>
            <c:numRef>
              <c:f>List1!$D$3:$D$7</c:f>
              <c:numCache>
                <c:formatCode>0%</c:formatCode>
                <c:ptCount val="5"/>
                <c:pt idx="0">
                  <c:v>0.25</c:v>
                </c:pt>
                <c:pt idx="1">
                  <c:v>0.15</c:v>
                </c:pt>
                <c:pt idx="2">
                  <c:v>0.1</c:v>
                </c:pt>
                <c:pt idx="3">
                  <c:v>0.35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5D2-F24C-8BD6-5B48527355A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6FB13-830E-44FB-84FE-1905B19CDE0B}" type="datetimeFigureOut">
              <a:rPr lang="cs-CZ" smtClean="0"/>
              <a:t>22.11.19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/>
              <a:t>Institut pro zdravotní ekonomiku a technology assessment o.p.s.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3D390-E8EB-4217-9C84-066FF379D1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09573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ABCF8-97BA-423B-BB18-EE8132E527C8}" type="datetimeFigureOut">
              <a:rPr lang="cs-CZ" smtClean="0"/>
              <a:t>22.11.19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/>
              <a:t>Institut pro zdravotní ekonomiku a technology assessment o.p.s.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CD40D-9263-46C0-AD6A-AC388C2D0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3616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D127A2F0-D5C7-F443-8753-760FBAD896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3E128D-7389-CB48-83DA-0C6D5441B906}" type="slidenum">
              <a:rPr lang="cs-CZ" altLang="en-US" sz="1300" smtClean="0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14</a:t>
            </a:fld>
            <a:endParaRPr lang="cs-CZ" altLang="en-US" sz="1300">
              <a:ea typeface="ＭＳ Ｐゴシック" panose="020B0600070205080204" pitchFamily="34" charset="-128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2A7D0-6BC9-AF48-8E7C-F460433CBD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8EE1933-C1D3-7B42-92F9-3079313DC7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900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73444"/>
            <a:ext cx="7772400" cy="1609394"/>
          </a:xfrm>
          <a:solidFill>
            <a:srgbClr val="283E92"/>
          </a:solidFill>
        </p:spPr>
        <p:txBody>
          <a:bodyPr/>
          <a:lstStyle>
            <a:lvl1pPr algn="ctr">
              <a:defRPr sz="4400" b="1" cap="small" baseline="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11721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1450504" cy="26813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mbria" panose="02040503050406030204" pitchFamily="18" charset="0"/>
              </a:defRPr>
            </a:lvl1pPr>
          </a:lstStyle>
          <a:p>
            <a:endParaRPr lang="cs-CZ" dirty="0"/>
          </a:p>
        </p:txBody>
      </p:sp>
      <p:sp>
        <p:nvSpPr>
          <p:cNvPr id="6" name="Obdélník 5"/>
          <p:cNvSpPr/>
          <p:nvPr userDrawn="1"/>
        </p:nvSpPr>
        <p:spPr>
          <a:xfrm>
            <a:off x="323528" y="692696"/>
            <a:ext cx="842493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7452320" y="5921544"/>
            <a:ext cx="1584176" cy="8367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7944"/>
            <a:ext cx="3447114" cy="10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7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83E9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41565"/>
            <a:ext cx="8136904" cy="5235844"/>
          </a:xfrm>
          <a:ln w="28575"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84980" y="6420202"/>
            <a:ext cx="1206700" cy="26382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mbria" panose="02040503050406030204" pitchFamily="18" charset="0"/>
              </a:defRPr>
            </a:lvl1pPr>
          </a:lstStyle>
          <a:p>
            <a:fld id="{82DF9AFD-6673-4B80-90B7-7AF39CBD367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496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- vodorovn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3E9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199" y="3717032"/>
            <a:ext cx="8147247" cy="263931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005705"/>
            <a:ext cx="8147246" cy="2544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84980" y="6420202"/>
            <a:ext cx="1206700" cy="26382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mbria" panose="02040503050406030204" pitchFamily="18" charset="0"/>
              </a:defRPr>
            </a:lvl1pPr>
          </a:lstStyle>
          <a:p>
            <a:fld id="{82DF9AFD-6673-4B80-90B7-7AF39CBD367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5109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6952" y="4478908"/>
            <a:ext cx="7772400" cy="1362075"/>
          </a:xfrm>
        </p:spPr>
        <p:txBody>
          <a:bodyPr anchor="t"/>
          <a:lstStyle>
            <a:lvl1pPr algn="ctr">
              <a:defRPr sz="2400" b="0" i="0" cap="none" baseline="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23528" y="2906713"/>
            <a:ext cx="8496943" cy="1500187"/>
          </a:xfrm>
          <a:solidFill>
            <a:srgbClr val="283E9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600" b="1" cap="small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915816" y="6453336"/>
            <a:ext cx="2133600" cy="268139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323528" y="692696"/>
            <a:ext cx="831594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502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- svis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2098" y="260926"/>
            <a:ext cx="8147248" cy="359761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22176" y="980728"/>
            <a:ext cx="4073624" cy="532859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900"/>
            </a:lvl3pPr>
            <a:lvl4pPr>
              <a:defRPr sz="18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3921224" cy="532859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900"/>
            </a:lvl3pPr>
            <a:lvl4pPr>
              <a:defRPr sz="18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 txBox="1">
            <a:spLocks/>
          </p:cNvSpPr>
          <p:nvPr userDrawn="1"/>
        </p:nvSpPr>
        <p:spPr>
          <a:xfrm>
            <a:off x="484980" y="6420202"/>
            <a:ext cx="1206700" cy="263820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25193" y="6405541"/>
            <a:ext cx="1206700" cy="26382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mbria" panose="02040503050406030204" pitchFamily="18" charset="0"/>
              </a:defRPr>
            </a:lvl1pPr>
          </a:lstStyle>
          <a:p>
            <a:fld id="{82DF9AFD-6673-4B80-90B7-7AF39CBD367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6126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3E9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7259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778670"/>
            <a:ext cx="4040188" cy="45306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 err="1"/>
              <a:t>Dfkaldfda</a:t>
            </a:r>
            <a:r>
              <a:rPr lang="cs-CZ" dirty="0"/>
              <a:t> </a:t>
            </a:r>
          </a:p>
          <a:p>
            <a:pPr lvl="2"/>
            <a:r>
              <a:rPr lang="cs-CZ" dirty="0" err="1"/>
              <a:t>ddfdad</a:t>
            </a:r>
            <a:endParaRPr lang="cs-CZ" dirty="0"/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597697" y="980728"/>
            <a:ext cx="4041775" cy="7259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778668"/>
            <a:ext cx="4041775" cy="45306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Zástupný symbol pro číslo snímku 5"/>
          <p:cNvSpPr txBox="1">
            <a:spLocks/>
          </p:cNvSpPr>
          <p:nvPr userDrawn="1"/>
        </p:nvSpPr>
        <p:spPr>
          <a:xfrm>
            <a:off x="484980" y="6420202"/>
            <a:ext cx="1206700" cy="263820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57200" y="6391764"/>
            <a:ext cx="1206700" cy="26382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mbria" panose="02040503050406030204" pitchFamily="18" charset="0"/>
              </a:defRPr>
            </a:lvl1pPr>
          </a:lstStyle>
          <a:p>
            <a:fld id="{82DF9AFD-6673-4B80-90B7-7AF39CBD367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324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3E9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52945" y="6453336"/>
            <a:ext cx="1206700" cy="26382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mbria" panose="02040503050406030204" pitchFamily="18" charset="0"/>
              </a:defRPr>
            </a:lvl1pPr>
          </a:lstStyle>
          <a:p>
            <a:fld id="{82DF9AFD-6673-4B80-90B7-7AF39CBD367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01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547" y="980728"/>
            <a:ext cx="3008313" cy="792088"/>
          </a:xfrm>
        </p:spPr>
        <p:txBody>
          <a:bodyPr anchor="b"/>
          <a:lstStyle>
            <a:lvl1pPr algn="l">
              <a:defRPr sz="2000" b="1">
                <a:solidFill>
                  <a:srgbClr val="283E9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980728"/>
            <a:ext cx="5111750" cy="51454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3204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84980" y="6420202"/>
            <a:ext cx="1206700" cy="26382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mbria" panose="02040503050406030204" pitchFamily="18" charset="0"/>
              </a:defRPr>
            </a:lvl1pPr>
          </a:lstStyle>
          <a:p>
            <a:fld id="{82DF9AFD-6673-4B80-90B7-7AF39CBD367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5961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93533"/>
            <a:ext cx="7886700" cy="889305"/>
          </a:xfrm>
        </p:spPr>
        <p:txBody>
          <a:bodyPr anchor="t">
            <a:normAutofit/>
          </a:bodyPr>
          <a:lstStyle>
            <a:lvl1pPr>
              <a:defRPr sz="2100" b="1" cap="all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3A4C-1749-4792-8DB7-2ABAEE67FBED}" type="datetime1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FE06B-84BC-9F45-85D7-AD45A3C26E5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448112"/>
            <a:ext cx="7886700" cy="50853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 b="1">
                <a:solidFill>
                  <a:srgbClr val="FF0000"/>
                </a:solidFill>
              </a:defRPr>
            </a:lvl1pPr>
          </a:lstStyle>
          <a:p>
            <a:pPr lvl="0"/>
            <a:r>
              <a:rPr lang="cs-CZ" dirty="0" err="1"/>
              <a:t>Equamet</a:t>
            </a:r>
            <a:r>
              <a:rPr lang="cs-CZ" dirty="0"/>
              <a:t> </a:t>
            </a:r>
            <a:r>
              <a:rPr lang="cs-CZ" dirty="0" err="1"/>
              <a:t>landam</a:t>
            </a:r>
            <a:r>
              <a:rPr lang="cs-CZ" dirty="0"/>
              <a:t> </a:t>
            </a:r>
            <a:r>
              <a:rPr lang="cs-CZ" dirty="0" err="1"/>
              <a:t>ellabo</a:t>
            </a:r>
            <a:r>
              <a:rPr lang="cs-CZ" dirty="0"/>
              <a:t>.</a:t>
            </a:r>
          </a:p>
          <a:p>
            <a:pPr lvl="0"/>
            <a:r>
              <a:rPr lang="cs-CZ" dirty="0"/>
              <a:t>To </a:t>
            </a:r>
            <a:r>
              <a:rPr lang="cs-CZ" dirty="0" err="1"/>
              <a:t>que</a:t>
            </a:r>
            <a:r>
              <a:rPr lang="cs-CZ" dirty="0"/>
              <a:t> </a:t>
            </a:r>
            <a:r>
              <a:rPr lang="cs-CZ" dirty="0" err="1"/>
              <a:t>diti</a:t>
            </a:r>
            <a:r>
              <a:rPr lang="cs-CZ" dirty="0"/>
              <a:t> as </a:t>
            </a:r>
            <a:r>
              <a:rPr lang="cs-CZ" dirty="0" err="1"/>
              <a:t>adit</a:t>
            </a:r>
            <a:r>
              <a:rPr lang="cs-CZ" dirty="0"/>
              <a:t> </a:t>
            </a:r>
            <a:r>
              <a:rPr lang="cs-CZ" dirty="0" err="1"/>
              <a:t>andam</a:t>
            </a:r>
            <a:r>
              <a:rPr lang="cs-CZ" dirty="0"/>
              <a:t> </a:t>
            </a:r>
            <a:r>
              <a:rPr lang="cs-CZ" dirty="0" err="1"/>
              <a:t>aditiori</a:t>
            </a:r>
            <a:r>
              <a:rPr lang="cs-CZ" dirty="0"/>
              <a:t>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221923"/>
            <a:ext cx="7886700" cy="299815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/>
            </a:lvl1pPr>
          </a:lstStyle>
          <a:p>
            <a:pPr lvl="0"/>
            <a:r>
              <a:rPr lang="en-US" dirty="0"/>
              <a:t>Tur </a:t>
            </a:r>
            <a:r>
              <a:rPr lang="en-US" dirty="0" err="1"/>
              <a:t>renda</a:t>
            </a:r>
            <a:r>
              <a:rPr lang="en-US" dirty="0"/>
              <a:t> </a:t>
            </a:r>
            <a:r>
              <a:rPr lang="en-US" dirty="0" err="1"/>
              <a:t>doloriam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eperum</a:t>
            </a:r>
            <a:r>
              <a:rPr lang="en-US" dirty="0"/>
              <a:t> </a:t>
            </a:r>
            <a:r>
              <a:rPr lang="en-US" dirty="0" err="1"/>
              <a:t>natia</a:t>
            </a:r>
            <a:r>
              <a:rPr lang="en-US" dirty="0"/>
              <a:t> </a:t>
            </a:r>
            <a:r>
              <a:rPr lang="en-US" dirty="0" err="1"/>
              <a:t>initate</a:t>
            </a:r>
            <a:endParaRPr lang="en-US" dirty="0"/>
          </a:p>
          <a:p>
            <a:pPr lvl="0"/>
            <a:r>
              <a:rPr lang="en-US" dirty="0" err="1"/>
              <a:t>veliquidi</a:t>
            </a:r>
            <a:r>
              <a:rPr lang="en-US" dirty="0"/>
              <a:t> </a:t>
            </a:r>
            <a:r>
              <a:rPr lang="en-US" dirty="0" err="1"/>
              <a:t>doluptatur</a:t>
            </a:r>
            <a:r>
              <a:rPr lang="en-US" dirty="0"/>
              <a:t> rem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nonseque</a:t>
            </a:r>
            <a:r>
              <a:rPr lang="en-US" dirty="0"/>
              <a:t> </a:t>
            </a:r>
            <a:r>
              <a:rPr lang="en-US" dirty="0" err="1"/>
              <a:t>optatempores</a:t>
            </a:r>
            <a:endParaRPr lang="en-US" dirty="0"/>
          </a:p>
          <a:p>
            <a:pPr lvl="0"/>
            <a:r>
              <a:rPr lang="en-US" dirty="0"/>
              <a:t>ab </a:t>
            </a:r>
            <a:r>
              <a:rPr lang="en-US" dirty="0" err="1"/>
              <a:t>ipis</a:t>
            </a:r>
            <a:r>
              <a:rPr lang="en-US" dirty="0"/>
              <a:t> </a:t>
            </a:r>
            <a:r>
              <a:rPr lang="en-US" dirty="0" err="1"/>
              <a:t>dolupitasit</a:t>
            </a:r>
            <a:r>
              <a:rPr lang="en-US" dirty="0"/>
              <a:t> </a:t>
            </a:r>
            <a:r>
              <a:rPr lang="en-US" dirty="0" err="1"/>
              <a:t>harcipisti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volorrorpos</a:t>
            </a:r>
            <a:r>
              <a:rPr lang="en-US" dirty="0"/>
              <a:t> </a:t>
            </a:r>
            <a:r>
              <a:rPr lang="en-US" dirty="0" err="1"/>
              <a:t>maiosam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seque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erumquod</a:t>
            </a:r>
            <a:r>
              <a:rPr lang="en-US" dirty="0"/>
              <a:t> quae </a:t>
            </a:r>
            <a:r>
              <a:rPr lang="en-US" dirty="0" err="1"/>
              <a:t>etur</a:t>
            </a:r>
            <a:r>
              <a:rPr lang="en-US" dirty="0"/>
              <a:t>? </a:t>
            </a:r>
            <a:r>
              <a:rPr lang="en-US" dirty="0" err="1"/>
              <a:t>Quidellant</a:t>
            </a:r>
            <a:r>
              <a:rPr lang="en-US" dirty="0"/>
              <a:t> </a:t>
            </a:r>
            <a:r>
              <a:rPr lang="en-US" dirty="0" err="1"/>
              <a:t>quatur</a:t>
            </a:r>
            <a:endParaRPr lang="en-US" dirty="0"/>
          </a:p>
          <a:p>
            <a:pPr lvl="0"/>
            <a:r>
              <a:rPr lang="en-US" dirty="0" err="1"/>
              <a:t>sendus</a:t>
            </a:r>
            <a:r>
              <a:rPr lang="en-US" dirty="0"/>
              <a:t>, </a:t>
            </a:r>
            <a:r>
              <a:rPr lang="en-US" dirty="0" err="1"/>
              <a:t>sincill</a:t>
            </a:r>
            <a:r>
              <a:rPr lang="en-US" dirty="0"/>
              <a:t> </a:t>
            </a:r>
            <a:r>
              <a:rPr lang="en-US" dirty="0" err="1"/>
              <a:t>aceperibus</a:t>
            </a:r>
            <a:r>
              <a:rPr lang="en-US" dirty="0"/>
              <a:t> </a:t>
            </a:r>
            <a:r>
              <a:rPr lang="en-US" dirty="0" err="1"/>
              <a:t>andit</a:t>
            </a:r>
            <a:r>
              <a:rPr lang="en-US" dirty="0"/>
              <a:t> </a:t>
            </a:r>
            <a:r>
              <a:rPr lang="en-US" dirty="0" err="1"/>
              <a:t>volore</a:t>
            </a:r>
            <a:r>
              <a:rPr lang="en-US" dirty="0"/>
              <a:t> </a:t>
            </a:r>
            <a:r>
              <a:rPr lang="en-US" dirty="0" err="1"/>
              <a:t>volorion</a:t>
            </a:r>
            <a:r>
              <a:rPr lang="en-US" dirty="0"/>
              <a:t> res et</a:t>
            </a:r>
          </a:p>
          <a:p>
            <a:pPr lvl="0"/>
            <a:r>
              <a:rPr lang="en-US" dirty="0" err="1"/>
              <a:t>eos</a:t>
            </a:r>
            <a:r>
              <a:rPr lang="en-US" dirty="0"/>
              <a:t> </a:t>
            </a:r>
            <a:r>
              <a:rPr lang="en-US" dirty="0" err="1"/>
              <a:t>verum</a:t>
            </a:r>
            <a:r>
              <a:rPr lang="en-US" dirty="0"/>
              <a:t> quo </a:t>
            </a:r>
            <a:r>
              <a:rPr lang="en-US" dirty="0" err="1"/>
              <a:t>dolut</a:t>
            </a:r>
            <a:r>
              <a:rPr lang="en-US" dirty="0"/>
              <a:t> </a:t>
            </a:r>
            <a:r>
              <a:rPr lang="en-US" dirty="0" err="1"/>
              <a:t>inctoremque</a:t>
            </a:r>
            <a:r>
              <a:rPr lang="en-US" dirty="0"/>
              <a:t> </a:t>
            </a:r>
            <a:r>
              <a:rPr lang="en-US" dirty="0" err="1"/>
              <a:t>quamenem</a:t>
            </a:r>
            <a:r>
              <a:rPr lang="en-US" dirty="0"/>
              <a:t> </a:t>
            </a:r>
            <a:r>
              <a:rPr lang="en-US" dirty="0" err="1"/>
              <a:t>aliqui</a:t>
            </a:r>
            <a:endParaRPr lang="en-US" dirty="0"/>
          </a:p>
          <a:p>
            <a:pPr lvl="0"/>
            <a:r>
              <a:rPr lang="en-US" dirty="0" err="1"/>
              <a:t>ressequist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odicienia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invent </a:t>
            </a:r>
            <a:r>
              <a:rPr lang="en-US" dirty="0" err="1"/>
              <a:t>ut</a:t>
            </a:r>
            <a:r>
              <a:rPr lang="en-US" dirty="0"/>
              <a:t> et </a:t>
            </a:r>
            <a:r>
              <a:rPr lang="en-US" dirty="0" err="1"/>
              <a:t>aut</a:t>
            </a:r>
            <a:r>
              <a:rPr lang="en-US" dirty="0"/>
              <a:t> re</a:t>
            </a:r>
          </a:p>
          <a:p>
            <a:pPr lvl="0"/>
            <a:r>
              <a:rPr lang="en-US" dirty="0" err="1"/>
              <a:t>nonsera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voloria</a:t>
            </a:r>
            <a:r>
              <a:rPr lang="en-US" dirty="0"/>
              <a:t> </a:t>
            </a:r>
            <a:r>
              <a:rPr lang="en-US" dirty="0" err="1"/>
              <a:t>quassi</a:t>
            </a:r>
            <a:r>
              <a:rPr lang="en-US" dirty="0"/>
              <a:t> </a:t>
            </a:r>
            <a:r>
              <a:rPr lang="en-US" dirty="0" err="1"/>
              <a:t>invel</a:t>
            </a:r>
            <a:r>
              <a:rPr lang="en-US" dirty="0"/>
              <a:t> ma </a:t>
            </a:r>
            <a:r>
              <a:rPr lang="en-US" dirty="0" err="1"/>
              <a:t>voluptata</a:t>
            </a:r>
            <a:r>
              <a:rPr lang="en-US" dirty="0"/>
              <a:t> </a:t>
            </a:r>
            <a:r>
              <a:rPr lang="en-US" dirty="0" err="1"/>
              <a:t>exceped</a:t>
            </a:r>
            <a:endParaRPr lang="en-US" dirty="0"/>
          </a:p>
          <a:p>
            <a:pPr lvl="0"/>
            <a:r>
              <a:rPr lang="en-US" dirty="0" err="1"/>
              <a:t>que</a:t>
            </a:r>
            <a:r>
              <a:rPr lang="en-US" dirty="0"/>
              <a:t> et </a:t>
            </a:r>
            <a:r>
              <a:rPr lang="en-US" dirty="0" err="1"/>
              <a:t>ommodi</a:t>
            </a:r>
            <a:r>
              <a:rPr lang="en-US" dirty="0"/>
              <a:t> </a:t>
            </a:r>
            <a:r>
              <a:rPr lang="en-US" dirty="0" err="1"/>
              <a:t>offi</a:t>
            </a:r>
            <a:r>
              <a:rPr lang="en-US" dirty="0"/>
              <a:t> </a:t>
            </a:r>
            <a:r>
              <a:rPr lang="en-US" dirty="0" err="1"/>
              <a:t>cimint</a:t>
            </a:r>
            <a:r>
              <a:rPr lang="en-US" dirty="0"/>
              <a:t>, </a:t>
            </a:r>
            <a:r>
              <a:rPr lang="en-US" dirty="0" err="1"/>
              <a:t>omnimusdanis</a:t>
            </a:r>
            <a:r>
              <a:rPr lang="en-US" dirty="0"/>
              <a:t> </a:t>
            </a:r>
            <a:r>
              <a:rPr lang="en-US" dirty="0" err="1"/>
              <a:t>destrum</a:t>
            </a:r>
            <a:endParaRPr lang="en-US" dirty="0"/>
          </a:p>
          <a:p>
            <a:pPr lvl="0"/>
            <a:r>
              <a:rPr lang="en-US" dirty="0" err="1"/>
              <a:t>quasitiosto</a:t>
            </a:r>
            <a:r>
              <a:rPr lang="en-US" dirty="0"/>
              <a:t> dolor </a:t>
            </a:r>
            <a:r>
              <a:rPr lang="en-US" dirty="0" err="1"/>
              <a:t>acius</a:t>
            </a:r>
            <a:r>
              <a:rPr lang="en-US" dirty="0"/>
              <a:t>, </a:t>
            </a:r>
            <a:r>
              <a:rPr lang="en-US" dirty="0" err="1"/>
              <a:t>quiam</a:t>
            </a:r>
            <a:r>
              <a:rPr lang="en-US" dirty="0"/>
              <a:t> et </a:t>
            </a:r>
            <a:r>
              <a:rPr lang="en-US" dirty="0" err="1"/>
              <a:t>molorem</a:t>
            </a:r>
            <a:r>
              <a:rPr lang="en-US" dirty="0"/>
              <a:t> </a:t>
            </a:r>
            <a:r>
              <a:rPr lang="en-US" dirty="0" err="1"/>
              <a:t>quidis</a:t>
            </a:r>
            <a:endParaRPr lang="en-US" dirty="0"/>
          </a:p>
          <a:p>
            <a:pPr lvl="0"/>
            <a:r>
              <a:rPr lang="en-US" dirty="0" err="1"/>
              <a:t>magnimp</a:t>
            </a:r>
            <a:r>
              <a:rPr lang="en-US" dirty="0"/>
              <a:t> </a:t>
            </a:r>
            <a:r>
              <a:rPr lang="en-US" dirty="0" err="1"/>
              <a:t>oratur</a:t>
            </a:r>
            <a:r>
              <a:rPr lang="en-US" dirty="0"/>
              <a:t>, </a:t>
            </a:r>
            <a:r>
              <a:rPr lang="en-US" dirty="0" err="1"/>
              <a:t>sitibus</a:t>
            </a:r>
            <a:r>
              <a:rPr lang="en-US" dirty="0"/>
              <a:t> </a:t>
            </a:r>
            <a:r>
              <a:rPr lang="en-US" dirty="0" err="1"/>
              <a:t>eliquiae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volor</a:t>
            </a:r>
            <a:r>
              <a:rPr lang="en-US" dirty="0"/>
              <a:t> </a:t>
            </a:r>
            <a:r>
              <a:rPr lang="en-US" dirty="0" err="1"/>
              <a:t>sim</a:t>
            </a:r>
            <a:r>
              <a:rPr lang="en-US" dirty="0"/>
              <a:t> </a:t>
            </a:r>
            <a:r>
              <a:rPr lang="en-US" dirty="0" err="1"/>
              <a:t>fugia</a:t>
            </a:r>
            <a:endParaRPr lang="en-US" dirty="0"/>
          </a:p>
          <a:p>
            <a:pPr lvl="0"/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vollabo</a:t>
            </a:r>
            <a:r>
              <a:rPr lang="en-US" dirty="0"/>
              <a:t> </a:t>
            </a:r>
            <a:r>
              <a:rPr lang="en-US" dirty="0" err="1"/>
              <a:t>ritati</a:t>
            </a:r>
            <a:r>
              <a:rPr lang="en-US" dirty="0"/>
              <a:t> </a:t>
            </a:r>
            <a:r>
              <a:rPr lang="en-US" dirty="0" err="1"/>
              <a:t>nectur</a:t>
            </a:r>
            <a:r>
              <a:rPr lang="en-US" dirty="0"/>
              <a:t>, </a:t>
            </a:r>
            <a:r>
              <a:rPr lang="en-US" dirty="0" err="1"/>
              <a:t>eum</a:t>
            </a:r>
            <a:r>
              <a:rPr lang="en-US" dirty="0"/>
              <a:t> sit repel </a:t>
            </a:r>
            <a:r>
              <a:rPr lang="en-US" dirty="0" err="1"/>
              <a:t>illit</a:t>
            </a:r>
            <a:r>
              <a:rPr lang="en-US" dirty="0"/>
              <a:t> </a:t>
            </a:r>
            <a:r>
              <a:rPr lang="en-US" dirty="0" err="1"/>
              <a:t>aditioressit</a:t>
            </a:r>
            <a:endParaRPr lang="en-US" dirty="0"/>
          </a:p>
          <a:p>
            <a:pPr lvl="0"/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quiam</a:t>
            </a:r>
            <a:r>
              <a:rPr lang="en-US" dirty="0"/>
              <a:t> </a:t>
            </a:r>
            <a:r>
              <a:rPr lang="en-US" dirty="0" err="1"/>
              <a:t>inus</a:t>
            </a:r>
            <a:r>
              <a:rPr lang="en-US" dirty="0"/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50" y="5424477"/>
            <a:ext cx="1294801" cy="79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1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147248" cy="562075"/>
          </a:xfrm>
          <a:prstGeom prst="rect">
            <a:avLst/>
          </a:prstGeom>
          <a:noFill/>
          <a:ln w="15875" cmpd="sng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8136904" cy="5235844"/>
          </a:xfrm>
          <a:prstGeom prst="rect">
            <a:avLst/>
          </a:prstGeom>
          <a:noFill/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360588"/>
            <a:ext cx="1372545" cy="432893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467544" y="908720"/>
            <a:ext cx="8136904" cy="0"/>
          </a:xfrm>
          <a:prstGeom prst="line">
            <a:avLst/>
          </a:prstGeom>
          <a:ln w="28575">
            <a:solidFill>
              <a:srgbClr val="283E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484980" y="6420202"/>
            <a:ext cx="1206700" cy="26382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mbria" panose="02040503050406030204" pitchFamily="18" charset="0"/>
              </a:defRPr>
            </a:lvl1pPr>
          </a:lstStyle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149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88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i="0" kern="1200" cap="small" baseline="0">
          <a:solidFill>
            <a:srgbClr val="283E92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6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10.tiff"/><Relationship Id="rId3" Type="http://schemas.openxmlformats.org/officeDocument/2006/relationships/hyperlink" Target="http://www.farmakoekonomika.cz/" TargetMode="External"/><Relationship Id="rId7" Type="http://schemas.openxmlformats.org/officeDocument/2006/relationships/hyperlink" Target="http://www.otevrenezdravotnictvi.cz/" TargetMode="External"/><Relationship Id="rId12" Type="http://schemas.openxmlformats.org/officeDocument/2006/relationships/image" Target="../media/image9.tiff"/><Relationship Id="rId2" Type="http://schemas.openxmlformats.org/officeDocument/2006/relationships/hyperlink" Target="http://www.ihet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gvio.com/" TargetMode="External"/><Relationship Id="rId11" Type="http://schemas.openxmlformats.org/officeDocument/2006/relationships/image" Target="../media/image8.tiff"/><Relationship Id="rId5" Type="http://schemas.openxmlformats.org/officeDocument/2006/relationships/hyperlink" Target="http://www.farmakoterapie.cz/" TargetMode="External"/><Relationship Id="rId10" Type="http://schemas.openxmlformats.org/officeDocument/2006/relationships/image" Target="../media/image7.tiff"/><Relationship Id="rId4" Type="http://schemas.openxmlformats.org/officeDocument/2006/relationships/hyperlink" Target="http://www.valueoutcomes.cz/" TargetMode="External"/><Relationship Id="rId9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2041442"/>
          </a:xfrm>
        </p:spPr>
        <p:txBody>
          <a:bodyPr/>
          <a:lstStyle/>
          <a:p>
            <a:r>
              <a:rPr lang="cs-CZ" dirty="0"/>
              <a:t>Financování českého zdravotnictví</a:t>
            </a:r>
            <a:br>
              <a:rPr lang="cs-CZ" dirty="0"/>
            </a:br>
            <a:r>
              <a:rPr lang="cs-CZ" dirty="0"/>
              <a:t>současnost a budoucnost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Tomáš Doležal</a:t>
            </a:r>
          </a:p>
          <a:p>
            <a:r>
              <a:rPr lang="cs-CZ" sz="2400" b="1" dirty="0"/>
              <a:t>Institut pro zdravotní ekonomiku a technology </a:t>
            </a:r>
            <a:r>
              <a:rPr lang="cs-CZ" sz="2400" b="1" dirty="0" err="1"/>
              <a:t>assessment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3661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2014: OECD </a:t>
            </a:r>
            <a:r>
              <a:rPr lang="en-US" dirty="0" err="1"/>
              <a:t>doporučení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147248" cy="4158461"/>
          </a:xfrm>
        </p:spPr>
        <p:txBody>
          <a:bodyPr>
            <a:normAutofit/>
          </a:bodyPr>
          <a:lstStyle/>
          <a:p>
            <a:r>
              <a:rPr lang="en-US" sz="1800" dirty="0" err="1"/>
              <a:t>Systém</a:t>
            </a:r>
            <a:r>
              <a:rPr lang="en-US" sz="1800" dirty="0"/>
              <a:t> </a:t>
            </a:r>
            <a:r>
              <a:rPr lang="en-US" sz="1800" dirty="0" err="1"/>
              <a:t>kontroly</a:t>
            </a:r>
            <a:r>
              <a:rPr lang="en-US" sz="1800" dirty="0"/>
              <a:t> </a:t>
            </a:r>
            <a:r>
              <a:rPr lang="en-US" sz="1800" dirty="0" err="1"/>
              <a:t>kvality</a:t>
            </a:r>
            <a:r>
              <a:rPr lang="en-US" sz="1800" dirty="0"/>
              <a:t> – </a:t>
            </a:r>
            <a:r>
              <a:rPr lang="en-US" sz="1800" b="1" dirty="0" err="1">
                <a:solidFill>
                  <a:srgbClr val="FF0000"/>
                </a:solidFill>
              </a:rPr>
              <a:t>sledování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výsledků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péče</a:t>
            </a:r>
            <a:r>
              <a:rPr lang="en-US" sz="1800" b="1" dirty="0">
                <a:solidFill>
                  <a:srgbClr val="FF0000"/>
                </a:solidFill>
              </a:rPr>
              <a:t> (outcomes)</a:t>
            </a:r>
          </a:p>
          <a:p>
            <a:r>
              <a:rPr lang="en-US" sz="1800" dirty="0" err="1"/>
              <a:t>Motivace</a:t>
            </a:r>
            <a:r>
              <a:rPr lang="en-US" sz="1800" dirty="0"/>
              <a:t> (</a:t>
            </a:r>
            <a:r>
              <a:rPr lang="en-US" sz="1800" dirty="0" err="1"/>
              <a:t>finanční</a:t>
            </a:r>
            <a:r>
              <a:rPr lang="en-US" sz="1800" dirty="0"/>
              <a:t>) </a:t>
            </a:r>
            <a:r>
              <a:rPr lang="en-US" sz="1800" dirty="0" err="1"/>
              <a:t>zvyšování</a:t>
            </a:r>
            <a:r>
              <a:rPr lang="en-US" sz="1800" dirty="0"/>
              <a:t> </a:t>
            </a:r>
            <a:r>
              <a:rPr lang="en-US" sz="1800" dirty="0" err="1"/>
              <a:t>kvality</a:t>
            </a:r>
            <a:r>
              <a:rPr lang="en-US" sz="1800" dirty="0"/>
              <a:t> </a:t>
            </a:r>
            <a:r>
              <a:rPr lang="en-US" sz="1800" dirty="0" err="1"/>
              <a:t>péče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různých</a:t>
            </a:r>
            <a:r>
              <a:rPr lang="en-US" sz="1800" dirty="0"/>
              <a:t> </a:t>
            </a:r>
            <a:r>
              <a:rPr lang="en-US" sz="1800" dirty="0" err="1"/>
              <a:t>úrovních</a:t>
            </a:r>
            <a:r>
              <a:rPr lang="en-US" sz="1800" dirty="0"/>
              <a:t> (“</a:t>
            </a:r>
            <a:r>
              <a:rPr lang="en-US" sz="1800" b="1" dirty="0">
                <a:solidFill>
                  <a:srgbClr val="FF0000"/>
                </a:solidFill>
              </a:rPr>
              <a:t>pay for performance</a:t>
            </a:r>
            <a:r>
              <a:rPr lang="en-US" sz="1800" dirty="0"/>
              <a:t>”)</a:t>
            </a:r>
          </a:p>
          <a:p>
            <a:r>
              <a:rPr lang="en-US" sz="1800" b="1" dirty="0" err="1">
                <a:solidFill>
                  <a:srgbClr val="FF0000"/>
                </a:solidFill>
              </a:rPr>
              <a:t>Hodnocení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nákladové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efektivity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preventivních</a:t>
            </a:r>
            <a:r>
              <a:rPr lang="en-US" sz="1800" b="1" dirty="0">
                <a:solidFill>
                  <a:srgbClr val="FF0000"/>
                </a:solidFill>
              </a:rPr>
              <a:t> a </a:t>
            </a:r>
            <a:r>
              <a:rPr lang="en-US" sz="1800" b="1" dirty="0" err="1">
                <a:solidFill>
                  <a:srgbClr val="FF0000"/>
                </a:solidFill>
              </a:rPr>
              <a:t>léčebných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programů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dirty="0" err="1"/>
              <a:t>Úloha</a:t>
            </a:r>
            <a:r>
              <a:rPr lang="en-US" sz="1800" dirty="0"/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praktických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lékařů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dirty="0" err="1"/>
              <a:t>zejm</a:t>
            </a:r>
            <a:r>
              <a:rPr lang="en-US" sz="1800" dirty="0"/>
              <a:t>. v </a:t>
            </a:r>
            <a:r>
              <a:rPr lang="en-US" sz="1800" dirty="0" err="1"/>
              <a:t>managementu</a:t>
            </a:r>
            <a:r>
              <a:rPr lang="en-US" sz="1800" dirty="0"/>
              <a:t> </a:t>
            </a:r>
            <a:r>
              <a:rPr lang="en-US" sz="1800" dirty="0" err="1"/>
              <a:t>chronických</a:t>
            </a:r>
            <a:r>
              <a:rPr lang="en-US" sz="1800" dirty="0"/>
              <a:t> </a:t>
            </a:r>
            <a:r>
              <a:rPr lang="en-US" sz="1800" dirty="0" err="1"/>
              <a:t>onemocnění</a:t>
            </a:r>
            <a:r>
              <a:rPr lang="en-US" sz="1800" dirty="0"/>
              <a:t> – </a:t>
            </a:r>
            <a:r>
              <a:rPr lang="en-US" sz="1800" dirty="0" err="1"/>
              <a:t>definice</a:t>
            </a:r>
            <a:r>
              <a:rPr lang="en-US" sz="1800" dirty="0"/>
              <a:t> </a:t>
            </a:r>
            <a:r>
              <a:rPr lang="en-US" sz="1800" dirty="0" err="1"/>
              <a:t>zodpovědnosti</a:t>
            </a:r>
            <a:r>
              <a:rPr lang="en-US" sz="1800" dirty="0"/>
              <a:t>/gate-keeping</a:t>
            </a:r>
          </a:p>
          <a:p>
            <a:r>
              <a:rPr lang="en-US" sz="1800" b="1" dirty="0" err="1">
                <a:solidFill>
                  <a:srgbClr val="FF0000"/>
                </a:solidFill>
              </a:rPr>
              <a:t>Nedostatek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informací</a:t>
            </a:r>
            <a:r>
              <a:rPr lang="en-US" sz="1800" b="1" dirty="0">
                <a:solidFill>
                  <a:srgbClr val="FF0000"/>
                </a:solidFill>
              </a:rPr>
              <a:t> pro </a:t>
            </a:r>
            <a:r>
              <a:rPr lang="en-US" sz="1800" b="1" dirty="0" err="1">
                <a:solidFill>
                  <a:srgbClr val="FF0000"/>
                </a:solidFill>
              </a:rPr>
              <a:t>pacienty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zejm</a:t>
            </a:r>
            <a:r>
              <a:rPr lang="en-US" sz="1800" b="1" dirty="0">
                <a:solidFill>
                  <a:srgbClr val="FF0000"/>
                </a:solidFill>
              </a:rPr>
              <a:t>. o </a:t>
            </a:r>
            <a:r>
              <a:rPr lang="en-US" sz="1800" b="1" dirty="0" err="1">
                <a:solidFill>
                  <a:srgbClr val="FF0000"/>
                </a:solidFill>
              </a:rPr>
              <a:t>kvalitě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poskytovatelů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není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motivace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soutěžit</a:t>
            </a:r>
            <a:r>
              <a:rPr lang="en-US" sz="1800" b="1" dirty="0">
                <a:solidFill>
                  <a:srgbClr val="FF0000"/>
                </a:solidFill>
              </a:rPr>
              <a:t> o </a:t>
            </a:r>
            <a:r>
              <a:rPr lang="en-US" sz="1800" b="1" dirty="0" err="1">
                <a:solidFill>
                  <a:srgbClr val="FF0000"/>
                </a:solidFill>
              </a:rPr>
              <a:t>pacienty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 err="1">
                <a:solidFill>
                  <a:srgbClr val="FF0000"/>
                </a:solidFill>
              </a:rPr>
              <a:t>Špatná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úroveň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vzdělávání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pacientů</a:t>
            </a:r>
            <a:r>
              <a:rPr lang="en-US" sz="1800" b="1" dirty="0">
                <a:solidFill>
                  <a:srgbClr val="FF0000"/>
                </a:solidFill>
              </a:rPr>
              <a:t> a “self-</a:t>
            </a:r>
            <a:r>
              <a:rPr lang="en-US" sz="1800" b="1" dirty="0" err="1">
                <a:solidFill>
                  <a:srgbClr val="FF0000"/>
                </a:solidFill>
              </a:rPr>
              <a:t>managementu</a:t>
            </a:r>
            <a:r>
              <a:rPr lang="en-US" sz="1800" b="1" dirty="0">
                <a:solidFill>
                  <a:srgbClr val="FF0000"/>
                </a:solidFill>
              </a:rPr>
              <a:t>” </a:t>
            </a:r>
            <a:r>
              <a:rPr lang="en-US" sz="1800" b="1" dirty="0" err="1">
                <a:solidFill>
                  <a:srgbClr val="FF0000"/>
                </a:solidFill>
              </a:rPr>
              <a:t>chronických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onemocnění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1800" dirty="0" err="1"/>
              <a:t>Chybí</a:t>
            </a:r>
            <a:r>
              <a:rPr lang="en-US" sz="1800" dirty="0"/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dlouhodobá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koncepce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– </a:t>
            </a:r>
            <a:r>
              <a:rPr lang="en-US" sz="1800" dirty="0" err="1"/>
              <a:t>velký</a:t>
            </a:r>
            <a:r>
              <a:rPr lang="en-US" sz="1800" dirty="0"/>
              <a:t> </a:t>
            </a:r>
            <a:r>
              <a:rPr lang="en-US" sz="1800" dirty="0" err="1"/>
              <a:t>politický</a:t>
            </a:r>
            <a:r>
              <a:rPr lang="en-US" sz="1800" dirty="0"/>
              <a:t> </a:t>
            </a:r>
            <a:r>
              <a:rPr lang="en-US" sz="1800" dirty="0" err="1"/>
              <a:t>vliv</a:t>
            </a:r>
            <a:r>
              <a:rPr lang="en-US" sz="1800" dirty="0"/>
              <a:t>, </a:t>
            </a:r>
            <a:r>
              <a:rPr lang="en-US" sz="1800" dirty="0" err="1"/>
              <a:t>časté</a:t>
            </a:r>
            <a:r>
              <a:rPr lang="en-US" sz="1800" dirty="0"/>
              <a:t> </a:t>
            </a:r>
            <a:r>
              <a:rPr lang="en-US" sz="1800" dirty="0" err="1"/>
              <a:t>změny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05201"/>
            <a:ext cx="3465324" cy="125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76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4C2933-81C1-A34D-A92C-5165C02B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OECD: Hlavní doporučení 2018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89A2A99-58DC-7441-8F46-302FFA714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cs-CZ" dirty="0"/>
              <a:t>Postupně pro nemocnice a lékaře zavést systém odměňování za výkonnost založený na širokém souboru </a:t>
            </a:r>
            <a:r>
              <a:rPr lang="cs-CZ" b="1" dirty="0">
                <a:solidFill>
                  <a:srgbClr val="FF0000"/>
                </a:solidFill>
              </a:rPr>
              <a:t>ukazatelů výkonnosti/kvality. </a:t>
            </a:r>
          </a:p>
          <a:p>
            <a:pPr lvl="0"/>
            <a:r>
              <a:rPr lang="cs-CZ" dirty="0"/>
              <a:t>Snížit vliv úhradové vyhlášky omezením rozsahu její působnosti a ponecháním prostoru pro jednání mezi zdravotními pojišťovnami a poskytovateli zdravotních služeb. </a:t>
            </a:r>
          </a:p>
          <a:p>
            <a:pPr lvl="0"/>
            <a:r>
              <a:rPr lang="cs-CZ" dirty="0"/>
              <a:t>Pokračovat ve snižování počtu nemocničních lůžek pobízením regionů a obcí k </a:t>
            </a:r>
            <a:r>
              <a:rPr lang="cs-CZ" b="1" dirty="0">
                <a:solidFill>
                  <a:srgbClr val="FF0000"/>
                </a:solidFill>
              </a:rPr>
              <a:t>restrukturalizaci kapacit zdravotních služeb a zařízení. </a:t>
            </a:r>
          </a:p>
          <a:p>
            <a:pPr lvl="0"/>
            <a:r>
              <a:rPr lang="cs-CZ" dirty="0"/>
              <a:t>Posílit úlohu </a:t>
            </a:r>
            <a:r>
              <a:rPr lang="cs-CZ" b="1" dirty="0">
                <a:solidFill>
                  <a:srgbClr val="FF0000"/>
                </a:solidFill>
              </a:rPr>
              <a:t>primární péče </a:t>
            </a:r>
            <a:r>
              <a:rPr lang="cs-CZ" dirty="0"/>
              <a:t>prostřednictvím </a:t>
            </a:r>
            <a:r>
              <a:rPr lang="cs-CZ" dirty="0" err="1"/>
              <a:t>gate-keepingu</a:t>
            </a:r>
            <a:r>
              <a:rPr lang="cs-CZ" dirty="0"/>
              <a:t> a dalšího posunu směrem k lepší kombinaci kapitačních plateb a výkonové úhrady u praktických lékařů. </a:t>
            </a:r>
          </a:p>
          <a:p>
            <a:pPr lvl="0"/>
            <a:r>
              <a:rPr lang="cs-CZ" dirty="0"/>
              <a:t>Zvýšit kapacitu lékařských fakult a počet studentů prostřednictvím stipendií a zajistit udržitelné financování vysokých škol. </a:t>
            </a:r>
          </a:p>
          <a:p>
            <a:pPr lvl="0"/>
            <a:r>
              <a:rPr lang="cs-CZ" dirty="0"/>
              <a:t>Zvýšit daně z </a:t>
            </a:r>
            <a:r>
              <a:rPr lang="cs-CZ" b="1" dirty="0">
                <a:solidFill>
                  <a:srgbClr val="FF0000"/>
                </a:solidFill>
              </a:rPr>
              <a:t>tabáku a alkoholu </a:t>
            </a:r>
            <a:r>
              <a:rPr lang="cs-CZ" dirty="0"/>
              <a:t>a zvážit zavedení daní z </a:t>
            </a:r>
            <a:r>
              <a:rPr lang="cs-CZ" b="1" dirty="0">
                <a:solidFill>
                  <a:srgbClr val="FF0000"/>
                </a:solidFill>
              </a:rPr>
              <a:t>nezdravých potravin </a:t>
            </a:r>
            <a:r>
              <a:rPr lang="cs-CZ" dirty="0"/>
              <a:t>a nápojů. </a:t>
            </a:r>
          </a:p>
          <a:p>
            <a:pPr lvl="0"/>
            <a:r>
              <a:rPr lang="cs-CZ" dirty="0"/>
              <a:t>Podporovat zdravější životní styl a dále rozvíjet programy na </a:t>
            </a:r>
            <a:r>
              <a:rPr lang="cs-CZ" b="1" dirty="0">
                <a:solidFill>
                  <a:srgbClr val="FF0000"/>
                </a:solidFill>
              </a:rPr>
              <a:t>prevenci onemocnění a screeningové programy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Sladit úhradové systémy dlouhodobé péče v zařízeních </a:t>
            </a:r>
            <a:r>
              <a:rPr lang="cs-CZ" b="1" dirty="0">
                <a:solidFill>
                  <a:srgbClr val="FF0000"/>
                </a:solidFill>
              </a:rPr>
              <a:t>zdravotní a sociální péče prostřednictvím koordinace </a:t>
            </a:r>
            <a:r>
              <a:rPr lang="cs-CZ" dirty="0"/>
              <a:t>a využívání spoluúčasti.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0052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B6E58B-4468-6640-9EBB-1B133C8B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73978"/>
            <a:ext cx="8147248" cy="562075"/>
          </a:xfrm>
        </p:spPr>
        <p:txBody>
          <a:bodyPr/>
          <a:lstStyle/>
          <a:p>
            <a:pPr algn="l"/>
            <a:r>
              <a:rPr lang="cs-CZ" dirty="0"/>
              <a:t>Bilance financování zdravotní péče, aneb nikdy nám nebylo lépe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04CEAE-136A-D341-B1D0-AA724252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EBD225-24DD-DD42-B5CC-30ABE894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7326-1927-48C0-BFA7-B0AFE1C889E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7FD54C-3191-134F-93F2-04667D616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98" y="1772816"/>
            <a:ext cx="7024667" cy="4047296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6331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073D33-E425-DE48-9DA1-0DFA3542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a predikce příjmů systému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40D761-59AE-A342-ACA3-005D916EF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1511898-3568-0A4F-846E-7B482D68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7326-1927-48C0-BFA7-B0AFE1C889E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C88BCC4-62E8-FA48-B584-2D8D703D5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868980"/>
            <a:ext cx="6815198" cy="4478243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03694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56FE959-14A3-154B-B17D-6927105911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118609"/>
            <a:ext cx="8147248" cy="5620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en-US" sz="2900" dirty="0">
                <a:latin typeface="Trebuchet MS" charset="0"/>
                <a:ea typeface="ＭＳ Ｐゴシック" charset="-128"/>
              </a:rPr>
              <a:t>Možnosti a limity financování zdravotnictví </a:t>
            </a:r>
            <a:br>
              <a:rPr lang="cs-CZ" altLang="en-US" sz="2900" dirty="0">
                <a:latin typeface="Trebuchet MS" charset="0"/>
                <a:ea typeface="ＭＳ Ｐゴシック" charset="-128"/>
              </a:rPr>
            </a:br>
            <a:r>
              <a:rPr lang="cs-CZ" altLang="en-US" sz="2900" dirty="0">
                <a:latin typeface="Trebuchet MS" charset="0"/>
                <a:ea typeface="ＭＳ Ｐゴシック" charset="-128"/>
              </a:rPr>
              <a:t>– tzv. „</a:t>
            </a:r>
            <a:r>
              <a:rPr lang="cs-CZ" altLang="en-US" sz="2900" dirty="0" err="1">
                <a:latin typeface="Trebuchet MS" charset="0"/>
                <a:ea typeface="ＭＳ Ｐゴシック" charset="-128"/>
              </a:rPr>
              <a:t>health</a:t>
            </a:r>
            <a:r>
              <a:rPr lang="cs-CZ" altLang="en-US" sz="2900" dirty="0">
                <a:latin typeface="Trebuchet MS" charset="0"/>
                <a:ea typeface="ＭＳ Ｐゴシック" charset="-128"/>
              </a:rPr>
              <a:t> gap</a:t>
            </a:r>
            <a:r>
              <a:rPr lang="ja-JP" altLang="cs-CZ" sz="2900">
                <a:latin typeface="Trebuchet MS" charset="0"/>
                <a:ea typeface="ＭＳ Ｐゴシック" charset="-128"/>
              </a:rPr>
              <a:t>“</a:t>
            </a:r>
            <a:endParaRPr lang="cs-CZ" altLang="en-US" sz="2900" dirty="0">
              <a:latin typeface="Trebuchet MS" charset="0"/>
              <a:ea typeface="ＭＳ Ｐゴシック" charset="-128"/>
            </a:endParaRPr>
          </a:p>
        </p:txBody>
      </p:sp>
      <p:sp>
        <p:nvSpPr>
          <p:cNvPr id="20482" name="Line 3">
            <a:extLst>
              <a:ext uri="{FF2B5EF4-FFF2-40B4-BE49-F238E27FC236}">
                <a16:creationId xmlns:a16="http://schemas.microsoft.com/office/drawing/2014/main" id="{45C065DC-4379-EF48-A96F-0E603B224B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5805488"/>
            <a:ext cx="727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3" name="Line 4">
            <a:extLst>
              <a:ext uri="{FF2B5EF4-FFF2-40B4-BE49-F238E27FC236}">
                <a16:creationId xmlns:a16="http://schemas.microsoft.com/office/drawing/2014/main" id="{C94823D2-C91C-3A44-A1F2-948FA001D1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2988" y="1916113"/>
            <a:ext cx="0" cy="388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4" name="Line 5">
            <a:extLst>
              <a:ext uri="{FF2B5EF4-FFF2-40B4-BE49-F238E27FC236}">
                <a16:creationId xmlns:a16="http://schemas.microsoft.com/office/drawing/2014/main" id="{F6EC78BE-4E06-8547-A9D4-8940E9475D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1773238"/>
            <a:ext cx="6121400" cy="2663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5" name="Line 6">
            <a:extLst>
              <a:ext uri="{FF2B5EF4-FFF2-40B4-BE49-F238E27FC236}">
                <a16:creationId xmlns:a16="http://schemas.microsoft.com/office/drawing/2014/main" id="{18B768F8-E881-904F-A5BB-D44B54C11B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8175" y="3573463"/>
            <a:ext cx="6480175" cy="11509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6" name="Text Box 7">
            <a:extLst>
              <a:ext uri="{FF2B5EF4-FFF2-40B4-BE49-F238E27FC236}">
                <a16:creationId xmlns:a16="http://schemas.microsoft.com/office/drawing/2014/main" id="{83DAD2B4-4640-FA4D-A694-11597DE3230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3819" y="2526507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D1000E"/>
              </a:buClr>
              <a:buChar char="•"/>
              <a:defRPr sz="28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1000E"/>
              </a:buClr>
              <a:buChar char="•"/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latin typeface="Arial" panose="020B0604020202020204" pitchFamily="34" charset="0"/>
                <a:ea typeface="ＭＳ Ｐゴシック" panose="020B0600070205080204" pitchFamily="34" charset="-128"/>
              </a:rPr>
              <a:t>Náklady</a:t>
            </a:r>
          </a:p>
        </p:txBody>
      </p:sp>
      <p:sp>
        <p:nvSpPr>
          <p:cNvPr id="20487" name="Text Box 8">
            <a:extLst>
              <a:ext uri="{FF2B5EF4-FFF2-40B4-BE49-F238E27FC236}">
                <a16:creationId xmlns:a16="http://schemas.microsoft.com/office/drawing/2014/main" id="{02A55881-D33F-4D4C-B38B-D7F1C8175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6021388"/>
            <a:ext cx="539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D1000E"/>
              </a:buClr>
              <a:buChar char="•"/>
              <a:defRPr sz="28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1000E"/>
              </a:buClr>
              <a:buChar char="•"/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latin typeface="Arial" panose="020B0604020202020204" pitchFamily="34" charset="0"/>
                <a:ea typeface="ＭＳ Ｐゴシック" panose="020B0600070205080204" pitchFamily="34" charset="-128"/>
              </a:rPr>
              <a:t>čas</a:t>
            </a:r>
          </a:p>
        </p:txBody>
      </p:sp>
      <p:sp>
        <p:nvSpPr>
          <p:cNvPr id="20488" name="Text Box 9">
            <a:extLst>
              <a:ext uri="{FF2B5EF4-FFF2-40B4-BE49-F238E27FC236}">
                <a16:creationId xmlns:a16="http://schemas.microsoft.com/office/drawing/2014/main" id="{BCE494D1-2C3D-584F-9983-6CDDEC1EC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149725"/>
            <a:ext cx="2519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1000E"/>
              </a:buClr>
              <a:buChar char="•"/>
              <a:defRPr sz="28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1000E"/>
              </a:buClr>
              <a:buChar char="•"/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1800" b="1">
                <a:latin typeface="Arial" panose="020B0604020202020204" pitchFamily="34" charset="0"/>
                <a:ea typeface="ＭＳ Ｐゴシック" panose="020B0600070205080204" pitchFamily="34" charset="-128"/>
              </a:rPr>
              <a:t>Dostupné zdroje</a:t>
            </a:r>
          </a:p>
        </p:txBody>
      </p:sp>
      <p:sp>
        <p:nvSpPr>
          <p:cNvPr id="20489" name="Text Box 10">
            <a:extLst>
              <a:ext uri="{FF2B5EF4-FFF2-40B4-BE49-F238E27FC236}">
                <a16:creationId xmlns:a16="http://schemas.microsoft.com/office/drawing/2014/main" id="{DA1699C6-AE26-CE45-9E4A-AA5D5A9AF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276475"/>
            <a:ext cx="2519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1000E"/>
              </a:buClr>
              <a:buChar char="•"/>
              <a:defRPr sz="28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1000E"/>
              </a:buClr>
              <a:buChar char="•"/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1800" b="1">
                <a:latin typeface="Arial" panose="020B0604020202020204" pitchFamily="34" charset="0"/>
                <a:ea typeface="ＭＳ Ｐゴシック" panose="020B0600070205080204" pitchFamily="34" charset="-128"/>
              </a:rPr>
              <a:t>Rozvoj technologií</a:t>
            </a:r>
          </a:p>
        </p:txBody>
      </p:sp>
      <p:sp>
        <p:nvSpPr>
          <p:cNvPr id="20490" name="AutoShape 11">
            <a:extLst>
              <a:ext uri="{FF2B5EF4-FFF2-40B4-BE49-F238E27FC236}">
                <a16:creationId xmlns:a16="http://schemas.microsoft.com/office/drawing/2014/main" id="{983E34D5-DB10-8949-9B36-167CB5A9D5B3}"/>
              </a:ext>
            </a:extLst>
          </p:cNvPr>
          <p:cNvSpPr>
            <a:spLocks/>
          </p:cNvSpPr>
          <p:nvPr/>
        </p:nvSpPr>
        <p:spPr bwMode="auto">
          <a:xfrm>
            <a:off x="6948488" y="2205038"/>
            <a:ext cx="144462" cy="1655762"/>
          </a:xfrm>
          <a:prstGeom prst="rightBrace">
            <a:avLst>
              <a:gd name="adj1" fmla="val 9551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D1000E"/>
              </a:buClr>
              <a:buChar char="•"/>
              <a:defRPr sz="28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1000E"/>
              </a:buClr>
              <a:buChar char="•"/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91" name="Text Box 12">
            <a:extLst>
              <a:ext uri="{FF2B5EF4-FFF2-40B4-BE49-F238E27FC236}">
                <a16:creationId xmlns:a16="http://schemas.microsoft.com/office/drawing/2014/main" id="{2121A586-23C8-6047-953F-27F83B3F2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2781300"/>
            <a:ext cx="1728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1000E"/>
              </a:buClr>
              <a:buChar char="•"/>
              <a:defRPr sz="28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1000E"/>
              </a:buClr>
              <a:buChar char="•"/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000E"/>
              </a:buClr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„health gap</a:t>
            </a:r>
            <a:r>
              <a:rPr lang="ja-JP" altLang="cs-CZ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endParaRPr lang="cs-CZ" altLang="en-US" sz="2000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2D7D339-5755-CE4D-929A-EC770BAE5A78}"/>
              </a:ext>
            </a:extLst>
          </p:cNvPr>
          <p:cNvSpPr txBox="1"/>
          <p:nvPr/>
        </p:nvSpPr>
        <p:spPr>
          <a:xfrm>
            <a:off x="1239538" y="1016783"/>
            <a:ext cx="658257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…aneb nikdy nedostanou všichni všechno a dokud si to nepřiznáme, </a:t>
            </a:r>
          </a:p>
          <a:p>
            <a:r>
              <a:rPr lang="cs-CZ" dirty="0"/>
              <a:t>Nebudeme se chovat racionálně</a:t>
            </a:r>
          </a:p>
        </p:txBody>
      </p:sp>
      <p:cxnSp>
        <p:nvCxnSpPr>
          <p:cNvPr id="4" name="Přímá spojovací šipka 3">
            <a:extLst>
              <a:ext uri="{FF2B5EF4-FFF2-40B4-BE49-F238E27FC236}">
                <a16:creationId xmlns:a16="http://schemas.microsoft.com/office/drawing/2014/main" id="{FFA73149-6B8A-6446-9524-679C0056BC84}"/>
              </a:ext>
            </a:extLst>
          </p:cNvPr>
          <p:cNvCxnSpPr>
            <a:cxnSpLocks/>
          </p:cNvCxnSpPr>
          <p:nvPr/>
        </p:nvCxnSpPr>
        <p:spPr>
          <a:xfrm flipV="1">
            <a:off x="3563888" y="2979737"/>
            <a:ext cx="3240001" cy="311308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FC215C-F31B-9E46-8531-8D0ED8BDE13A}"/>
              </a:ext>
            </a:extLst>
          </p:cNvPr>
          <p:cNvSpPr txBox="1"/>
          <p:nvPr/>
        </p:nvSpPr>
        <p:spPr>
          <a:xfrm>
            <a:off x="578644" y="6123906"/>
            <a:ext cx="617015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U každé nové metody, technologie, výkonu musíme znát poměr </a:t>
            </a:r>
          </a:p>
          <a:p>
            <a:r>
              <a:rPr lang="cs-CZ" dirty="0"/>
              <a:t>náklady/benefit (</a:t>
            </a:r>
            <a:r>
              <a:rPr lang="cs-CZ" dirty="0" err="1"/>
              <a:t>cost</a:t>
            </a:r>
            <a:r>
              <a:rPr lang="cs-CZ" dirty="0"/>
              <a:t>/benefit analýzy)</a:t>
            </a:r>
          </a:p>
        </p:txBody>
      </p:sp>
    </p:spTree>
    <p:extLst>
      <p:ext uri="{BB962C8B-B14F-4D97-AF65-F5344CB8AC3E}">
        <p14:creationId xmlns:p14="http://schemas.microsoft.com/office/powerpoint/2010/main" val="1145470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Podíl</a:t>
            </a:r>
            <a:r>
              <a:rPr lang="en-US" dirty="0"/>
              <a:t> </a:t>
            </a:r>
            <a:r>
              <a:rPr lang="en-US" dirty="0" err="1"/>
              <a:t>výdajů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HDP je </a:t>
            </a:r>
            <a:r>
              <a:rPr lang="en-US" dirty="0" err="1"/>
              <a:t>nízký</a:t>
            </a:r>
            <a:r>
              <a:rPr lang="en-US" dirty="0"/>
              <a:t>, ale </a:t>
            </a:r>
            <a:r>
              <a:rPr lang="en-US" dirty="0" err="1"/>
              <a:t>vše</a:t>
            </a:r>
            <a:r>
              <a:rPr lang="en-US" dirty="0"/>
              <a:t> </a:t>
            </a:r>
            <a:r>
              <a:rPr lang="en-US" dirty="0" err="1"/>
              <a:t>jde</a:t>
            </a:r>
            <a:r>
              <a:rPr lang="en-US" dirty="0"/>
              <a:t> z </a:t>
            </a:r>
            <a:r>
              <a:rPr lang="en-US" dirty="0" err="1"/>
              <a:t>daní</a:t>
            </a:r>
            <a:r>
              <a:rPr lang="en-US" dirty="0"/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22709"/>
            <a:ext cx="6309612" cy="28803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BE8B338-B851-DC49-9571-F473AC7C2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902006"/>
            <a:ext cx="4671238" cy="22117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E0DBE0B-9D72-CB4D-8E45-F1195F49A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148" y="4149080"/>
            <a:ext cx="4009841" cy="185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HLAVNÍM TÉMATEM JE DOSTUPNOST, ALE….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82CB3-8003-E142-B16D-3CD53CB79B50}" type="slidenum">
              <a:rPr lang="en-US" smtClean="0"/>
              <a:t>16</a:t>
            </a:fld>
            <a:endParaRPr lang="en-US"/>
          </a:p>
        </p:txBody>
      </p:sp>
      <p:sp>
        <p:nvSpPr>
          <p:cNvPr id="5" name="Trojúhelník 4"/>
          <p:cNvSpPr/>
          <p:nvPr/>
        </p:nvSpPr>
        <p:spPr>
          <a:xfrm>
            <a:off x="2843808" y="2414924"/>
            <a:ext cx="3420380" cy="245423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TextovéPole 5"/>
          <p:cNvSpPr txBox="1"/>
          <p:nvPr/>
        </p:nvSpPr>
        <p:spPr>
          <a:xfrm>
            <a:off x="3635896" y="1772816"/>
            <a:ext cx="1788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Dostupnost péče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56176" y="5009845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Náklady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403648" y="5013176"/>
            <a:ext cx="132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Kvalita péče</a:t>
            </a:r>
          </a:p>
        </p:txBody>
      </p:sp>
    </p:spTree>
    <p:extLst>
      <p:ext uri="{BB962C8B-B14F-4D97-AF65-F5344CB8AC3E}">
        <p14:creationId xmlns:p14="http://schemas.microsoft.com/office/powerpoint/2010/main" val="1861297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2AA60CCE-4561-B848-99E0-506ED76FF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Dominují náklady na akutní ústavní péči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E533148-B161-5A4B-A336-8BAD58931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7156"/>
            <a:ext cx="8136904" cy="1091291"/>
          </a:xfrm>
        </p:spPr>
        <p:txBody>
          <a:bodyPr/>
          <a:lstStyle/>
          <a:p>
            <a:r>
              <a:rPr lang="cs-CZ" dirty="0"/>
              <a:t>Nutné restrukturalizace sítě směrem k primární, komunitní, následné a dlouhodobé péči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FE06B-84BC-9F45-85D7-AD45A3C26E5A}" type="slidenum">
              <a:rPr lang="en-US" smtClean="0"/>
              <a:t>17</a:t>
            </a:fld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6" y="1753570"/>
            <a:ext cx="4267656" cy="305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DDCBAF08-A2D6-C04C-BAD3-0E189458AE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0361" r="-60361"/>
          <a:stretch>
            <a:fillRect/>
          </a:stretch>
        </p:blipFill>
        <p:spPr>
          <a:xfrm>
            <a:off x="3484100" y="1626843"/>
            <a:ext cx="6269010" cy="3567804"/>
          </a:xfrm>
          <a:prstGeom prst="rect">
            <a:avLst/>
          </a:prstGeom>
          <a:noFill/>
          <a:ln w="28575"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4B2B91EF-C66E-5C44-9292-67122F87E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829" y="4482851"/>
            <a:ext cx="3941840" cy="239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67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paradigmatu</a:t>
            </a:r>
            <a:r>
              <a:rPr lang="en-US" dirty="0"/>
              <a:t> </a:t>
            </a:r>
            <a:r>
              <a:rPr lang="en-US" dirty="0" err="1"/>
              <a:t>financování</a:t>
            </a:r>
            <a:r>
              <a:rPr lang="en-US" dirty="0"/>
              <a:t> </a:t>
            </a:r>
            <a:r>
              <a:rPr lang="en-US" dirty="0" err="1"/>
              <a:t>zdravotnictví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04492" y="2239520"/>
            <a:ext cx="2418347" cy="1452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VOLUME-BASED HEALTHCARE</a:t>
            </a:r>
          </a:p>
        </p:txBody>
      </p:sp>
      <p:sp>
        <p:nvSpPr>
          <p:cNvPr id="5" name="Oval 4"/>
          <p:cNvSpPr/>
          <p:nvPr/>
        </p:nvSpPr>
        <p:spPr>
          <a:xfrm>
            <a:off x="5745434" y="2239520"/>
            <a:ext cx="2418347" cy="1452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VALUE-BASED HEALTHCARE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898762" y="2645266"/>
            <a:ext cx="1270748" cy="58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904492" y="3943350"/>
            <a:ext cx="3955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Hodnotou</a:t>
            </a:r>
            <a:r>
              <a:rPr lang="en-US" sz="1600" dirty="0"/>
              <a:t> je </a:t>
            </a:r>
            <a:r>
              <a:rPr lang="en-US" sz="1600" dirty="0" err="1"/>
              <a:t>maximální</a:t>
            </a:r>
            <a:r>
              <a:rPr lang="en-US" sz="1600" dirty="0"/>
              <a:t> </a:t>
            </a:r>
            <a:r>
              <a:rPr lang="en-US" sz="1600" dirty="0" err="1"/>
              <a:t>dostupnost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zdravotních</a:t>
            </a:r>
            <a:r>
              <a:rPr lang="en-US" sz="1600" dirty="0"/>
              <a:t> </a:t>
            </a:r>
            <a:r>
              <a:rPr lang="en-US" sz="1600" dirty="0" err="1"/>
              <a:t>služeb</a:t>
            </a:r>
            <a:r>
              <a:rPr lang="en-US" sz="1600" dirty="0"/>
              <a:t>, </a:t>
            </a:r>
            <a:r>
              <a:rPr lang="en-US" sz="1600" dirty="0" err="1"/>
              <a:t>neomezený</a:t>
            </a:r>
            <a:r>
              <a:rPr lang="en-US" sz="1600" dirty="0"/>
              <a:t> </a:t>
            </a:r>
            <a:r>
              <a:rPr lang="en-US" sz="1600" dirty="0" err="1"/>
              <a:t>přístup</a:t>
            </a:r>
            <a:r>
              <a:rPr lang="en-US" sz="1600" dirty="0"/>
              <a:t> </a:t>
            </a:r>
          </a:p>
          <a:p>
            <a:r>
              <a:rPr lang="en-US" sz="1600" dirty="0"/>
              <a:t>a </a:t>
            </a:r>
            <a:r>
              <a:rPr lang="en-US" sz="1600" dirty="0" err="1"/>
              <a:t>hustá</a:t>
            </a:r>
            <a:r>
              <a:rPr lang="en-US" sz="1600" dirty="0"/>
              <a:t> </a:t>
            </a:r>
            <a:r>
              <a:rPr lang="en-US" sz="1600" dirty="0" err="1"/>
              <a:t>sí</a:t>
            </a:r>
            <a:r>
              <a:rPr lang="cs-CZ" sz="1600" dirty="0" err="1"/>
              <a:t>ť</a:t>
            </a:r>
            <a:r>
              <a:rPr lang="cs-CZ" sz="1600" dirty="0"/>
              <a:t> poskytovatelů; koncept „švédského stolu“</a:t>
            </a:r>
          </a:p>
          <a:p>
            <a:r>
              <a:rPr lang="cs-CZ" sz="1600" dirty="0"/>
              <a:t>Platím, protože poskytovatel „je“ a potřebuje </a:t>
            </a:r>
          </a:p>
          <a:p>
            <a:r>
              <a:rPr lang="cs-CZ" sz="1600" dirty="0"/>
              <a:t>„udržet kapacitu“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264346" y="3963520"/>
            <a:ext cx="34841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Nezáleží na objemu, ale na výsledku, </a:t>
            </a:r>
          </a:p>
          <a:p>
            <a:r>
              <a:rPr lang="cs-CZ" sz="1600" dirty="0"/>
              <a:t>nejvyšší hodnotou je dosažení zdraví/kompenzace</a:t>
            </a:r>
          </a:p>
          <a:p>
            <a:r>
              <a:rPr lang="cs-CZ" sz="1600" dirty="0"/>
              <a:t>Platím za výkon/dosažení jednotky efektu</a:t>
            </a:r>
          </a:p>
          <a:p>
            <a:r>
              <a:rPr lang="cs-CZ" sz="1600" dirty="0"/>
              <a:t>„</a:t>
            </a:r>
            <a:r>
              <a:rPr lang="cs-CZ" sz="1600" dirty="0" err="1"/>
              <a:t>Pay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performance“</a:t>
            </a:r>
          </a:p>
          <a:p>
            <a:r>
              <a:rPr lang="cs-CZ" sz="1600" dirty="0"/>
              <a:t>Hodnotím náklady ve vztahu k výsledkům!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4430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ACAF8D-0797-8C40-95B3-9E7980FE2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Česko řeší jen dostupnost, NE kvalitu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657D9F-34D3-D248-94DC-11C250AC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9AFD-6673-4B80-90B7-7AF39CBD3679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3FFE5F-0B6B-0D48-A842-DC64F4F85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54" y="1268760"/>
            <a:ext cx="7186838" cy="397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9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9FE4A-FDBB-D54F-A392-29F54EB6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jsem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711179-3B29-5D4C-9461-65B5648C4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1193099"/>
            <a:ext cx="8136904" cy="5235844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iHETA</a:t>
            </a:r>
            <a:endParaRPr lang="cs-CZ" dirty="0"/>
          </a:p>
          <a:p>
            <a:pPr lvl="1"/>
            <a:r>
              <a:rPr lang="cs-CZ" dirty="0">
                <a:hlinkClick r:id="rId2"/>
              </a:rPr>
              <a:t>www.iheta.org</a:t>
            </a:r>
            <a:endParaRPr lang="cs-CZ" dirty="0"/>
          </a:p>
          <a:p>
            <a:r>
              <a:rPr lang="cs-CZ" dirty="0"/>
              <a:t>Česká farmakoekonomická společnost</a:t>
            </a:r>
          </a:p>
          <a:p>
            <a:pPr lvl="1"/>
            <a:r>
              <a:rPr lang="cs-CZ" dirty="0">
                <a:hlinkClick r:id="rId3"/>
              </a:rPr>
              <a:t>www.farmakoekonomika.cz</a:t>
            </a:r>
            <a:endParaRPr lang="cs-CZ" dirty="0"/>
          </a:p>
          <a:p>
            <a:r>
              <a:rPr lang="cs-CZ" dirty="0" err="1"/>
              <a:t>Value</a:t>
            </a:r>
            <a:r>
              <a:rPr lang="cs-CZ" dirty="0"/>
              <a:t> </a:t>
            </a:r>
            <a:r>
              <a:rPr lang="cs-CZ" dirty="0" err="1"/>
              <a:t>Outcomes</a:t>
            </a:r>
            <a:endParaRPr lang="cs-CZ" dirty="0"/>
          </a:p>
          <a:p>
            <a:pPr lvl="1"/>
            <a:r>
              <a:rPr lang="cs-CZ" dirty="0">
                <a:hlinkClick r:id="rId4"/>
              </a:rPr>
              <a:t>www.valueoutcomes.cz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Farmakoterapie</a:t>
            </a:r>
          </a:p>
          <a:p>
            <a:pPr lvl="1"/>
            <a:r>
              <a:rPr lang="cs-CZ" dirty="0">
                <a:hlinkClick r:id="rId5"/>
              </a:rPr>
              <a:t>www.farmakoterapie.cz</a:t>
            </a:r>
            <a:endParaRPr lang="cs-CZ" dirty="0"/>
          </a:p>
          <a:p>
            <a:r>
              <a:rPr lang="cs-CZ" dirty="0"/>
              <a:t>COGVIO</a:t>
            </a:r>
          </a:p>
          <a:p>
            <a:pPr lvl="1"/>
            <a:r>
              <a:rPr lang="cs-CZ" dirty="0">
                <a:hlinkClick r:id="rId6"/>
              </a:rPr>
              <a:t>www.cogvio.com</a:t>
            </a:r>
            <a:endParaRPr lang="cs-CZ" dirty="0"/>
          </a:p>
          <a:p>
            <a:r>
              <a:rPr lang="cs-CZ" dirty="0"/>
              <a:t>Otevřené zdravotnictví</a:t>
            </a:r>
          </a:p>
          <a:p>
            <a:pPr lvl="1"/>
            <a:r>
              <a:rPr lang="cs-CZ" dirty="0">
                <a:hlinkClick r:id="rId7"/>
              </a:rPr>
              <a:t>www.otevrenezdravotnictvi.cz</a:t>
            </a:r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C0A467E-D72E-CE4D-B6C2-C69CC48A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9AFD-6673-4B80-90B7-7AF39CBD3679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13EE23-046C-6545-B4AB-C926A7DF9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1920" y="1146341"/>
            <a:ext cx="1872208" cy="9442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B1236F5-04C0-A742-9D2B-C5CF95AF69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9920" y="1359118"/>
            <a:ext cx="1314413" cy="1368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98380F2-2C24-2442-9B2B-4F5CEF802D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0944" y="2878579"/>
            <a:ext cx="2187407" cy="74035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BA1325-E4BF-0B48-A8CD-BDB9B9B431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8816" y="4892673"/>
            <a:ext cx="2235200" cy="5715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50E75C-D9E9-E746-A366-34382544EA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5696296"/>
            <a:ext cx="2962118" cy="6747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6384EAB-729F-6F4A-982B-0AF60E4791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8816" y="3945205"/>
            <a:ext cx="2453134" cy="7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85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4C96C-7E64-CF48-BD35-F21799269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Česko nezavádí </a:t>
            </a:r>
            <a:r>
              <a:rPr lang="cs-CZ" dirty="0" err="1"/>
              <a:t>value-based</a:t>
            </a:r>
            <a:r>
              <a:rPr lang="cs-CZ" dirty="0"/>
              <a:t> principy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4F58CD-29C0-F740-9319-6B819F2DB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Analýza na základě metodiky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Economist</a:t>
            </a:r>
            <a:r>
              <a:rPr lang="cs-CZ" dirty="0"/>
              <a:t> (publikováno pro 25 zemí v roce 2016)</a:t>
            </a:r>
          </a:p>
          <a:p>
            <a:r>
              <a:rPr lang="cs-CZ" dirty="0"/>
              <a:t>Aplikovaní na ČR v r. 2019</a:t>
            </a:r>
          </a:p>
          <a:p>
            <a:r>
              <a:rPr lang="cs-CZ" dirty="0"/>
              <a:t>4 domény a 17 indikátorů (</a:t>
            </a:r>
            <a:r>
              <a:rPr lang="cs-CZ" b="1" dirty="0">
                <a:solidFill>
                  <a:srgbClr val="FF0000"/>
                </a:solidFill>
              </a:rPr>
              <a:t>kontext/politika, hodnocení nákladů a přínosů, integrace zdravotní péče zaměřené na pacienta, úhrady založené na výsledcích</a:t>
            </a:r>
            <a:r>
              <a:rPr lang="cs-CZ" dirty="0"/>
              <a:t>)</a:t>
            </a:r>
          </a:p>
          <a:p>
            <a:r>
              <a:rPr lang="cs-CZ" b="1" dirty="0">
                <a:solidFill>
                  <a:srgbClr val="FF0000"/>
                </a:solidFill>
              </a:rPr>
              <a:t>Česko dopadlo hůře než 8 dalších Evropských zemí (vč. Polska)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1131EFB-8F9A-E54A-9D4D-9979E6833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9AFD-6673-4B80-90B7-7AF39CBD3679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61E6F0-B3CD-D14A-ACFD-32EDD9EFF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099053"/>
            <a:ext cx="3550997" cy="239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44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E1F4C4-5EA8-2245-B769-623B22008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Několik postřehů na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3081C3-47C9-464A-A41C-16D82F2C7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Pacienti/pojištěnci nejsou dostatečně zdravotně gramotní ani nemají dostatek srozumitelných informací, a proto </a:t>
            </a:r>
            <a:r>
              <a:rPr lang="cs-CZ" b="1" dirty="0"/>
              <a:t>svěřují péči o své zdraví systému</a:t>
            </a:r>
          </a:p>
          <a:p>
            <a:r>
              <a:rPr lang="cs-CZ" b="1" dirty="0"/>
              <a:t>Systém je neefektivní, protože je oceňován za kvantitu a ne kvalitu</a:t>
            </a:r>
            <a:r>
              <a:rPr lang="cs-CZ" dirty="0"/>
              <a:t>, uměle musí udržovat </a:t>
            </a:r>
            <a:r>
              <a:rPr lang="cs-CZ" b="1" dirty="0"/>
              <a:t>nadbytečné kapacity na nesprávných místech</a:t>
            </a:r>
            <a:r>
              <a:rPr lang="cs-CZ" dirty="0"/>
              <a:t>, což vytváří tlak na personální požadavky/náklady. Lékaři neléčí, ale dělají papíry, sestry nejsou připuštěny ke kvalifikovanější práci, apod., apod.</a:t>
            </a:r>
          </a:p>
          <a:p>
            <a:r>
              <a:rPr lang="cs-CZ" dirty="0"/>
              <a:t>Nikdo neřeší, </a:t>
            </a:r>
            <a:r>
              <a:rPr lang="cs-CZ" b="1" dirty="0"/>
              <a:t>zda síť poskytovatelů je optimální </a:t>
            </a:r>
            <a:r>
              <a:rPr lang="cs-CZ" dirty="0"/>
              <a:t>– roste nekontrolovaně (ambulantní sektor) nebo se dostatečně rychle nereformuje (akutní vs. následná/dlouhodobá lůžka), přestože </a:t>
            </a:r>
            <a:r>
              <a:rPr lang="cs-CZ" b="1" dirty="0"/>
              <a:t>medicína/technologie je již jinde </a:t>
            </a:r>
            <a:r>
              <a:rPr lang="cs-CZ" dirty="0"/>
              <a:t>(např. jednodenní chirurgie, telemedicína, digitalizace)</a:t>
            </a:r>
          </a:p>
          <a:p>
            <a:r>
              <a:rPr lang="cs-CZ" dirty="0"/>
              <a:t>Neexistuje rozumná </a:t>
            </a:r>
            <a:r>
              <a:rPr lang="cs-CZ" b="1" dirty="0"/>
              <a:t>koordinace prostupu pacienta systémem </a:t>
            </a:r>
            <a:r>
              <a:rPr lang="cs-CZ" dirty="0"/>
              <a:t>(digitalizace, sdílení dat) – nemáme </a:t>
            </a:r>
            <a:r>
              <a:rPr lang="cs-CZ" b="1" dirty="0"/>
              <a:t>žádný </a:t>
            </a:r>
            <a:r>
              <a:rPr lang="cs-CZ" b="1" dirty="0" err="1"/>
              <a:t>gate-keeping</a:t>
            </a:r>
            <a:endParaRPr lang="cs-CZ" b="1" dirty="0"/>
          </a:p>
          <a:p>
            <a:r>
              <a:rPr lang="cs-CZ" dirty="0"/>
              <a:t>Minimální spoluúčast bohužel </a:t>
            </a:r>
            <a:r>
              <a:rPr lang="cs-CZ" b="1" dirty="0"/>
              <a:t>motivuje k plýtvání a neefektivnímu využívání zdrojů</a:t>
            </a:r>
            <a:r>
              <a:rPr lang="cs-CZ" dirty="0"/>
              <a:t>, což dále motivuje poskytovatele navyšovat kapacity. Lidé neznají cenu/hodnotu zdravotní péče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68DCBB-612F-2046-A5A5-F5AE0D735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9AFD-6673-4B80-90B7-7AF39CBD3679}" type="slidenum">
              <a:rPr lang="cs-CZ" smtClean="0"/>
              <a:pPr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4823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C623B-D11E-6241-9AB8-0AD9960B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by se mělo dělat….a rychle…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42F56B-79A3-1D46-9476-DB5A429AB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Provést </a:t>
            </a:r>
            <a:r>
              <a:rPr lang="cs-CZ" b="1" u="sng" dirty="0"/>
              <a:t>inventuru sítě poskytovatelů </a:t>
            </a:r>
            <a:r>
              <a:rPr lang="cs-CZ" dirty="0"/>
              <a:t>vs. skutečná potřeba populace (nemocnost/prevalence/incidence/standardy) – podle toho nastavit priority (akutní lůžka na dlouhodobá, ambulantní specialisty na praktiky)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Pokusit se více </a:t>
            </a:r>
            <a:r>
              <a:rPr lang="cs-CZ" b="1" u="sng" dirty="0"/>
              <a:t>vtáhnout do hry veřejnost</a:t>
            </a:r>
          </a:p>
          <a:p>
            <a:pPr lvl="1"/>
            <a:r>
              <a:rPr lang="cs-CZ" dirty="0"/>
              <a:t>Data o objemu, kvalitě a nákladech</a:t>
            </a:r>
          </a:p>
          <a:p>
            <a:pPr lvl="1"/>
            <a:r>
              <a:rPr lang="cs-CZ" dirty="0"/>
              <a:t>Digitalizace/přístup k vlastním datům</a:t>
            </a:r>
          </a:p>
          <a:p>
            <a:pPr lvl="1"/>
            <a:r>
              <a:rPr lang="cs-CZ" dirty="0"/>
              <a:t>Ocenit/motivovat péči o vlastní zdraví (prevence)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Pracovat na </a:t>
            </a:r>
            <a:r>
              <a:rPr lang="cs-CZ" b="1" u="sng" dirty="0"/>
              <a:t>změně platebních mechanismů </a:t>
            </a:r>
            <a:r>
              <a:rPr lang="cs-CZ" dirty="0"/>
              <a:t>ve prospěch </a:t>
            </a:r>
            <a:r>
              <a:rPr lang="cs-CZ" b="1" dirty="0" err="1"/>
              <a:t>value-based</a:t>
            </a:r>
            <a:r>
              <a:rPr lang="cs-CZ" b="1" dirty="0"/>
              <a:t> </a:t>
            </a:r>
            <a:r>
              <a:rPr lang="cs-CZ" b="1" dirty="0" err="1"/>
              <a:t>healthcare</a:t>
            </a:r>
            <a:endParaRPr lang="cs-CZ" b="1" dirty="0"/>
          </a:p>
          <a:p>
            <a:pPr marL="1028700" lvl="1" indent="-457200"/>
            <a:r>
              <a:rPr lang="cs-CZ" dirty="0"/>
              <a:t>Co nejdříve narovnat financování lůžkové péče (DRG Restart)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Nacházet </a:t>
            </a:r>
            <a:r>
              <a:rPr lang="cs-CZ" b="1" u="sng" dirty="0"/>
              <a:t>nové zdroje financí</a:t>
            </a:r>
          </a:p>
          <a:p>
            <a:pPr lvl="1"/>
            <a:r>
              <a:rPr lang="cs-CZ" dirty="0"/>
              <a:t>Rozumně zvýšit spoluúčast + otevřít diskusi o komerčním připojištění</a:t>
            </a:r>
          </a:p>
          <a:p>
            <a:pPr lvl="1"/>
            <a:r>
              <a:rPr lang="cs-CZ" dirty="0"/>
              <a:t>Nasměřovat „daně z hříchu“ přímo do zdravotních rozpočtů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Posílit </a:t>
            </a:r>
            <a:r>
              <a:rPr lang="cs-CZ" b="1" u="sng" dirty="0"/>
              <a:t>hodnocení zdravotních technologií (HTA) = </a:t>
            </a:r>
            <a:r>
              <a:rPr lang="cs-CZ" b="1" u="sng" dirty="0" err="1"/>
              <a:t>value</a:t>
            </a:r>
            <a:r>
              <a:rPr lang="cs-CZ" b="1" u="sng" dirty="0"/>
              <a:t> </a:t>
            </a:r>
            <a:r>
              <a:rPr lang="cs-CZ" b="1" u="sng" dirty="0" err="1"/>
              <a:t>for</a:t>
            </a:r>
            <a:r>
              <a:rPr lang="cs-CZ" b="1" u="sng" dirty="0"/>
              <a:t> </a:t>
            </a:r>
            <a:r>
              <a:rPr lang="cs-CZ" b="1" u="sng" dirty="0" err="1"/>
              <a:t>money</a:t>
            </a:r>
            <a:endParaRPr lang="cs-CZ" b="1" u="sng" dirty="0"/>
          </a:p>
          <a:p>
            <a:pPr lvl="1"/>
            <a:r>
              <a:rPr lang="cs-CZ" dirty="0"/>
              <a:t>Nejen léky, ale také výkony, prostředky, preventivní programy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F228A8-105D-D74A-8DF6-3032D8BA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9AFD-6673-4B80-90B7-7AF39CBD3679}" type="slidenum">
              <a:rPr lang="cs-CZ" smtClean="0"/>
              <a:pPr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414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7C249EF-BE3C-0542-AAA9-E07A5F86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84D23BE-2F86-1844-ABFA-A3A66444D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BACK-UP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775207-8FF5-BB42-A624-850C34AF39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9850"/>
            <a:ext cx="1208088" cy="263525"/>
          </a:xfrm>
        </p:spPr>
        <p:txBody>
          <a:bodyPr/>
          <a:lstStyle/>
          <a:p>
            <a:fld id="{82DF9AFD-6673-4B80-90B7-7AF39CBD3679}" type="slidenum">
              <a:rPr lang="cs-CZ" smtClean="0"/>
              <a:pPr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8010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AEC8F-2591-C645-B7EC-95AEC956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 nutných změn….a co na ně ČR?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18F346-8AA1-754D-911A-AE2AFD036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disease</a:t>
            </a:r>
            <a:r>
              <a:rPr lang="cs-CZ" dirty="0"/>
              <a:t> to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focus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From</a:t>
            </a:r>
            <a:r>
              <a:rPr lang="cs-CZ" dirty="0"/>
              <a:t> incident to </a:t>
            </a:r>
            <a:r>
              <a:rPr lang="cs-CZ" dirty="0" err="1"/>
              <a:t>lifespan</a:t>
            </a:r>
            <a:r>
              <a:rPr lang="cs-CZ" dirty="0"/>
              <a:t> </a:t>
            </a:r>
            <a:r>
              <a:rPr lang="cs-CZ" dirty="0" err="1"/>
              <a:t>focus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quantity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to </a:t>
            </a:r>
            <a:r>
              <a:rPr lang="cs-CZ" dirty="0" err="1"/>
              <a:t>outcome</a:t>
            </a:r>
            <a:r>
              <a:rPr lang="cs-CZ" dirty="0"/>
              <a:t> &amp;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life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From</a:t>
            </a:r>
            <a:r>
              <a:rPr lang="cs-CZ" dirty="0"/>
              <a:t> input to </a:t>
            </a:r>
            <a:r>
              <a:rPr lang="cs-CZ" dirty="0" err="1"/>
              <a:t>outcome</a:t>
            </a:r>
            <a:r>
              <a:rPr lang="cs-CZ" dirty="0"/>
              <a:t> </a:t>
            </a:r>
            <a:r>
              <a:rPr lang="cs-CZ" dirty="0" err="1"/>
              <a:t>reimbursement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silos</a:t>
            </a:r>
            <a:r>
              <a:rPr lang="cs-CZ" dirty="0"/>
              <a:t> to open and </a:t>
            </a:r>
            <a:r>
              <a:rPr lang="cs-CZ" dirty="0" err="1"/>
              <a:t>integrated</a:t>
            </a:r>
            <a:r>
              <a:rPr lang="cs-CZ" dirty="0"/>
              <a:t> data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clinical</a:t>
            </a:r>
            <a:r>
              <a:rPr lang="cs-CZ" dirty="0"/>
              <a:t> to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relevant</a:t>
            </a:r>
            <a:r>
              <a:rPr lang="cs-CZ" dirty="0"/>
              <a:t> data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&amp; </a:t>
            </a:r>
            <a:r>
              <a:rPr lang="cs-CZ" dirty="0" err="1"/>
              <a:t>individual</a:t>
            </a:r>
            <a:r>
              <a:rPr lang="cs-CZ" dirty="0"/>
              <a:t> data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From</a:t>
            </a:r>
            <a:r>
              <a:rPr lang="cs-CZ" dirty="0"/>
              <a:t> ignorance to </a:t>
            </a:r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know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lifespan</a:t>
            </a:r>
            <a:r>
              <a:rPr lang="cs-CZ" dirty="0"/>
              <a:t> </a:t>
            </a:r>
            <a:r>
              <a:rPr lang="cs-CZ" dirty="0" err="1"/>
              <a:t>disease</a:t>
            </a:r>
            <a:r>
              <a:rPr lang="cs-CZ" dirty="0"/>
              <a:t> </a:t>
            </a:r>
            <a:r>
              <a:rPr lang="cs-CZ" dirty="0" err="1"/>
              <a:t>burden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Work</a:t>
            </a:r>
            <a:r>
              <a:rPr lang="cs-CZ" dirty="0"/>
              <a:t> in </a:t>
            </a:r>
            <a:r>
              <a:rPr lang="cs-CZ" dirty="0" err="1"/>
              <a:t>ecosystem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7E7946B-15D1-2D42-9CA4-D43EE0274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9AFD-6673-4B80-90B7-7AF39CBD3679}" type="slidenum">
              <a:rPr lang="cs-CZ" smtClean="0"/>
              <a:pPr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802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309CA3-2E1A-4947-B1BA-2A41D9A5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Kvalita péče – údaje v ČR nedostupné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4C006E-18BB-2D42-92B7-829A10F8D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Stupeň 1: Velký objem/zkušenosti</a:t>
            </a:r>
          </a:p>
          <a:p>
            <a:pPr lvl="1"/>
            <a:r>
              <a:rPr lang="cs-CZ" dirty="0"/>
              <a:t>Pracoviště s větším počtem pacientů nebo provedených výkonů bude mít (pravděpodobně) větší zkušenosti a znalosti problematiky (s diagnostikou a léčbou).</a:t>
            </a:r>
          </a:p>
          <a:p>
            <a:r>
              <a:rPr lang="cs-CZ" b="1" dirty="0"/>
              <a:t>Stupeň 2: Procedurální aneb dodržuji standardní doporučené postupy</a:t>
            </a:r>
          </a:p>
          <a:p>
            <a:pPr lvl="1"/>
            <a:r>
              <a:rPr lang="cs-CZ" dirty="0"/>
              <a:t>Společně s pokrokem v medicíně se mění také doporučené postupy a nároky na jednotlivá pracoviště. Pokud je schopno zdravotnické pracoviště dodržovat tato doporučení, měla by také léčit kvalitněji.</a:t>
            </a:r>
          </a:p>
          <a:p>
            <a:r>
              <a:rPr lang="cs-CZ" b="1" dirty="0"/>
              <a:t>Stupeň 3: Klinické indikátory kvality</a:t>
            </a:r>
          </a:p>
          <a:p>
            <a:pPr lvl="1"/>
            <a:r>
              <a:rPr lang="cs-CZ" dirty="0"/>
              <a:t>Skutečné výsledky zdravotní péče, jako například počet úspěšně vyléčených případů, úmrtnost na operační komplikace, výskyt </a:t>
            </a:r>
            <a:r>
              <a:rPr lang="cs-CZ" dirty="0" err="1"/>
              <a:t>nosokomiálních</a:t>
            </a:r>
            <a:r>
              <a:rPr lang="cs-CZ" dirty="0"/>
              <a:t> infekcí nebo kvalita života pacientů.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2055F2-BB04-4946-AD3A-44C39AEB6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9AFD-6673-4B80-90B7-7AF39CBD3679}" type="slidenum">
              <a:rPr lang="cs-CZ" smtClean="0"/>
              <a:pPr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1874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A32214-93AB-BA47-9C7E-2F9E9A7B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bude dál?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7CEF9A9-B0C7-BB43-8929-CEE0FE3F5A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b="1" u="sng" dirty="0"/>
              <a:t>Priority nové EK v oblasti zdraví</a:t>
            </a:r>
          </a:p>
          <a:p>
            <a:pPr lvl="1"/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Data </a:t>
            </a:r>
            <a:r>
              <a:rPr lang="cs-CZ" dirty="0" err="1"/>
              <a:t>Space</a:t>
            </a:r>
            <a:endParaRPr lang="cs-CZ" dirty="0"/>
          </a:p>
          <a:p>
            <a:pPr lvl="1"/>
            <a:r>
              <a:rPr lang="cs-CZ" dirty="0" err="1"/>
              <a:t>Cancer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Plan</a:t>
            </a:r>
            <a:endParaRPr lang="cs-CZ" dirty="0"/>
          </a:p>
          <a:p>
            <a:pPr lvl="1"/>
            <a:r>
              <a:rPr lang="cs-CZ" dirty="0" err="1"/>
              <a:t>Communication</a:t>
            </a:r>
            <a:r>
              <a:rPr lang="cs-CZ" dirty="0"/>
              <a:t> on </a:t>
            </a:r>
            <a:r>
              <a:rPr lang="cs-CZ" dirty="0" err="1"/>
              <a:t>vaccination</a:t>
            </a:r>
            <a:endParaRPr lang="cs-CZ" dirty="0"/>
          </a:p>
          <a:p>
            <a:pPr lvl="1"/>
            <a:r>
              <a:rPr lang="cs-CZ" dirty="0" err="1"/>
              <a:t>Antimimicrobial</a:t>
            </a:r>
            <a:r>
              <a:rPr lang="cs-CZ" dirty="0"/>
              <a:t> </a:t>
            </a:r>
            <a:r>
              <a:rPr lang="cs-CZ" dirty="0" err="1"/>
              <a:t>resistance</a:t>
            </a:r>
            <a:endParaRPr lang="cs-CZ" dirty="0"/>
          </a:p>
          <a:p>
            <a:pPr lvl="1"/>
            <a:r>
              <a:rPr lang="cs-CZ" dirty="0"/>
              <a:t>Supply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affordable</a:t>
            </a:r>
            <a:r>
              <a:rPr lang="cs-CZ" dirty="0"/>
              <a:t> </a:t>
            </a:r>
            <a:r>
              <a:rPr lang="cs-CZ" dirty="0" err="1"/>
              <a:t>medicines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i="1" dirty="0" err="1"/>
              <a:t>Agnes</a:t>
            </a:r>
            <a:r>
              <a:rPr lang="cs-CZ" i="1" dirty="0"/>
              <a:t> </a:t>
            </a:r>
            <a:r>
              <a:rPr lang="cs-CZ" i="1" dirty="0" err="1"/>
              <a:t>Mathieu</a:t>
            </a:r>
            <a:r>
              <a:rPr lang="cs-CZ" i="1" dirty="0"/>
              <a:t> </a:t>
            </a:r>
            <a:r>
              <a:rPr lang="cs-CZ" i="1" dirty="0" err="1"/>
              <a:t>Mendes</a:t>
            </a:r>
            <a:endParaRPr lang="cs-CZ" i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691DBD5-B7BC-4642-AEFC-87EA36CC4B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b="1" u="sng" dirty="0"/>
              <a:t>Strategický rámec Zdraví 2020 – 3 strategické cíle:</a:t>
            </a:r>
          </a:p>
          <a:p>
            <a:pPr lvl="1"/>
            <a:r>
              <a:rPr lang="cs-CZ" dirty="0"/>
              <a:t>Zlepšení zdravotního stavu populace</a:t>
            </a:r>
          </a:p>
          <a:p>
            <a:pPr lvl="1"/>
            <a:r>
              <a:rPr lang="cs-CZ" dirty="0"/>
              <a:t>Optimalizace zdravotnického systému</a:t>
            </a:r>
          </a:p>
          <a:p>
            <a:pPr lvl="1"/>
            <a:r>
              <a:rPr lang="cs-CZ" dirty="0"/>
              <a:t>Podpora vědy a výzkumu</a:t>
            </a:r>
          </a:p>
          <a:p>
            <a:pPr lvl="1"/>
            <a:endParaRPr lang="cs-CZ" dirty="0"/>
          </a:p>
          <a:p>
            <a:pPr lvl="1"/>
            <a:r>
              <a:rPr lang="cs-CZ" i="1" dirty="0"/>
              <a:t>MZČR, 19.11.2019</a:t>
            </a:r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9B608D-0CF2-9A4B-B615-53BE6C80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9AFD-6673-4B80-90B7-7AF39CBD3679}" type="slidenum">
              <a:rPr lang="cs-CZ" smtClean="0"/>
              <a:pPr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495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02D2DA-14CF-F342-939B-391DA037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5D9BCD-B774-E544-A04D-155C3FFD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9AFD-6673-4B80-90B7-7AF39CBD3679}" type="slidenum">
              <a:rPr lang="cs-CZ" smtClean="0"/>
              <a:pPr/>
              <a:t>27</a:t>
            </a:fld>
            <a:endParaRPr lang="cs-CZ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2F93D848-50C4-CE4A-8A5C-42DFC7DDCA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723676"/>
              </p:ext>
            </p:extLst>
          </p:nvPr>
        </p:nvGraphicFramePr>
        <p:xfrm>
          <a:off x="1331640" y="1484784"/>
          <a:ext cx="6202635" cy="3766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6747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4A0191-1F7F-594F-A476-963B6B46A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prezentace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9D7363-CA10-3D4E-A021-668FDFDA3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Očekávané dopady stárnutí populace</a:t>
            </a:r>
          </a:p>
          <a:p>
            <a:r>
              <a:rPr lang="cs-CZ" dirty="0"/>
              <a:t>Jaké ekonomické důsledky má nízká zdravotní gramotnost?</a:t>
            </a:r>
          </a:p>
          <a:p>
            <a:r>
              <a:rPr lang="cs-CZ" dirty="0"/>
              <a:t>Jak vypadá vývoj ekonomických ukazatelů v českém zdravotnictví v posledních letech</a:t>
            </a:r>
          </a:p>
          <a:p>
            <a:r>
              <a:rPr lang="cs-CZ" dirty="0"/>
              <a:t>Typické znaky a problémy českého zdravotnictví</a:t>
            </a:r>
          </a:p>
          <a:p>
            <a:r>
              <a:rPr lang="cs-CZ" dirty="0"/>
              <a:t>Kde jsme v měření výsledků péče a indikátorů kvality</a:t>
            </a:r>
          </a:p>
          <a:p>
            <a:r>
              <a:rPr lang="cs-CZ" dirty="0"/>
              <a:t>Rizikové chování české populace a co s ním?</a:t>
            </a:r>
          </a:p>
          <a:p>
            <a:r>
              <a:rPr lang="cs-CZ" dirty="0" err="1"/>
              <a:t>Value-based</a:t>
            </a:r>
            <a:r>
              <a:rPr lang="cs-CZ" dirty="0"/>
              <a:t> </a:t>
            </a:r>
            <a:r>
              <a:rPr lang="cs-CZ" dirty="0" err="1"/>
              <a:t>healthcare</a:t>
            </a:r>
            <a:r>
              <a:rPr lang="cs-CZ" dirty="0"/>
              <a:t> a jeho implementace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94BD0E4-344D-5F45-BE84-6253E880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9AFD-6673-4B80-90B7-7AF39CBD3679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8718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D0983-AEE8-CD40-9DF7-AFEC5F31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76" y="114343"/>
            <a:ext cx="8147248" cy="562075"/>
          </a:xfrm>
        </p:spPr>
        <p:txBody>
          <a:bodyPr/>
          <a:lstStyle/>
          <a:p>
            <a:r>
              <a:rPr lang="cs-CZ" dirty="0"/>
              <a:t>Demografický vývoj je neúprosný </a:t>
            </a:r>
            <a:br>
              <a:rPr lang="cs-CZ" dirty="0"/>
            </a:br>
            <a:r>
              <a:rPr lang="cs-CZ" dirty="0"/>
              <a:t>– jak na výdajové, tak příjmové straně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56EA51-70F8-164A-93C0-7DA2A4B56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78199"/>
            <a:ext cx="5201816" cy="27204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AC9E150-2599-EF45-9FFE-0CC0BF0613BF}"/>
              </a:ext>
            </a:extLst>
          </p:cNvPr>
          <p:cNvSpPr txBox="1"/>
          <p:nvPr/>
        </p:nvSpPr>
        <p:spPr>
          <a:xfrm>
            <a:off x="5441584" y="1025109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Seniorů nad 65 let bude v populaci až 1/3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Zejména se budou zvyšovat počty osob nad 75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Ekonomicky aktivních a neaktivních bude prakticky stejně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EFEE6CF-8C93-854D-838E-814B0876A639}"/>
              </a:ext>
            </a:extLst>
          </p:cNvPr>
          <p:cNvSpPr txBox="1"/>
          <p:nvPr/>
        </p:nvSpPr>
        <p:spPr>
          <a:xfrm>
            <a:off x="251520" y="963793"/>
            <a:ext cx="2170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Prognóza ČSÚ – 28.11.2018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A56481F-F44C-1A4C-8706-5233FAABF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2" y="4074967"/>
            <a:ext cx="5201817" cy="266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394AD222-3BCD-FA49-9F9C-601F72FAC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376" y="3851714"/>
            <a:ext cx="1314655" cy="170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i-FI" altLang="cs-CZ" sz="1800" dirty="0" err="1"/>
              <a:t>Work</a:t>
            </a:r>
            <a:r>
              <a:rPr lang="fi-FI" altLang="cs-CZ" sz="1800" dirty="0"/>
              <a:t> </a:t>
            </a:r>
            <a:r>
              <a:rPr lang="fi-FI" altLang="cs-CZ" sz="1800" dirty="0" err="1"/>
              <a:t>ability</a:t>
            </a:r>
            <a:r>
              <a:rPr lang="fi-FI" altLang="cs-CZ" sz="1800" dirty="0"/>
              <a:t> </a:t>
            </a:r>
            <a:r>
              <a:rPr lang="fi-FI" altLang="cs-CZ" sz="1800" dirty="0" err="1"/>
              <a:t>index</a:t>
            </a:r>
            <a:endParaRPr lang="fi-FI" alt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AE04AF-B674-5645-86D8-CB641FB09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37996"/>
            <a:ext cx="1036112" cy="1903063"/>
          </a:xfrm>
          <a:prstGeom prst="rect">
            <a:avLst/>
          </a:prstGeom>
        </p:spPr>
      </p:pic>
      <p:sp>
        <p:nvSpPr>
          <p:cNvPr id="13" name="Line 13">
            <a:extLst>
              <a:ext uri="{FF2B5EF4-FFF2-40B4-BE49-F238E27FC236}">
                <a16:creationId xmlns:a16="http://schemas.microsoft.com/office/drawing/2014/main" id="{596185AE-5251-A04B-AFE6-094D8A7CCD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5936" y="4653136"/>
            <a:ext cx="73183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45A7CB24-03BD-E94E-BDA4-8CD6D43C9B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5936" y="4929479"/>
            <a:ext cx="73183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864131C5-182B-2148-9445-7A3C23E5F7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48197" y="5337192"/>
            <a:ext cx="73183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48CAA51D-99ED-144A-B098-B9C65FC7C0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35557" y="5790063"/>
            <a:ext cx="73183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B0C0CF-CA1F-F941-91D5-3D5ED7C71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2" r="4083" b="433"/>
          <a:stretch>
            <a:fillRect/>
          </a:stretch>
        </p:blipFill>
        <p:spPr bwMode="auto">
          <a:xfrm>
            <a:off x="5961955" y="3741055"/>
            <a:ext cx="293052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3">
            <a:extLst>
              <a:ext uri="{FF2B5EF4-FFF2-40B4-BE49-F238E27FC236}">
                <a16:creationId xmlns:a16="http://schemas.microsoft.com/office/drawing/2014/main" id="{D1BFB5A6-388C-674D-A52C-E3C7BC200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3171" y="3463156"/>
            <a:ext cx="29305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cs-CZ" sz="1350" b="1" dirty="0">
                <a:latin typeface="Calibri" charset="0"/>
              </a:rPr>
              <a:t>Náklady ZP na pojištěnce podle věku</a:t>
            </a:r>
          </a:p>
        </p:txBody>
      </p:sp>
    </p:spTree>
    <p:extLst>
      <p:ext uri="{BB962C8B-B14F-4D97-AF65-F5344CB8AC3E}">
        <p14:creationId xmlns:p14="http://schemas.microsoft.com/office/powerpoint/2010/main" val="1195753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A7B485-234A-C740-8E1C-C9CDAE95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Stárnutí populace a vliv na nemocnost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7849CB-4A6A-6D40-AD6F-6A4E37703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24744"/>
            <a:ext cx="8136904" cy="1379323"/>
          </a:xfrm>
          <a:solidFill>
            <a:srgbClr val="FFC000"/>
          </a:solidFill>
        </p:spPr>
        <p:txBody>
          <a:bodyPr/>
          <a:lstStyle/>
          <a:p>
            <a:r>
              <a:rPr lang="cs-CZ" dirty="0"/>
              <a:t>Populace bude starší a více nemocná (</a:t>
            </a:r>
            <a:r>
              <a:rPr lang="cs-CZ" dirty="0" err="1"/>
              <a:t>polymorbidita</a:t>
            </a:r>
            <a:r>
              <a:rPr lang="cs-CZ" dirty="0"/>
              <a:t>)</a:t>
            </a:r>
          </a:p>
          <a:p>
            <a:r>
              <a:rPr lang="cs-CZ" dirty="0"/>
              <a:t>Zároveň ale pro zachování výkonu ekonomiky musí být populace práceschopnější, tj. nemoc nesmí vést k pracovní neschopnosti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51971F88-1C16-0544-9073-73A3B6D43D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3456384" cy="302433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C60229F6-9844-3A47-8002-C0556A6FCE5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52" y="2852936"/>
            <a:ext cx="3286708" cy="302433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39218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C0E056-E9F0-4A11-9E3C-47FAB2E9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156" y="188640"/>
            <a:ext cx="6643688" cy="650875"/>
          </a:xfrm>
        </p:spPr>
        <p:txBody>
          <a:bodyPr/>
          <a:lstStyle/>
          <a:p>
            <a:pPr>
              <a:defRPr/>
            </a:pPr>
            <a:r>
              <a:rPr lang="cs-CZ" dirty="0"/>
              <a:t>40% úmrtí v ČR lze zabránit</a:t>
            </a:r>
            <a:br>
              <a:rPr lang="cs-CZ" dirty="0"/>
            </a:br>
            <a:r>
              <a:rPr lang="cs-CZ" sz="1350" dirty="0"/>
              <a:t>(</a:t>
            </a:r>
            <a:r>
              <a:rPr lang="cs-CZ" sz="1350" dirty="0" err="1"/>
              <a:t>Eurostat</a:t>
            </a:r>
            <a:r>
              <a:rPr lang="cs-CZ" sz="1350" dirty="0"/>
              <a:t> 2017)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678507-7282-41B7-9AFE-77A677F98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168525"/>
            <a:ext cx="3503613" cy="23637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600" dirty="0" err="1"/>
              <a:t>eurostat</a:t>
            </a:r>
            <a:r>
              <a:rPr lang="cs-CZ" sz="1600" dirty="0"/>
              <a:t> </a:t>
            </a:r>
            <a:r>
              <a:rPr lang="mr-IN" sz="1600" dirty="0"/>
              <a:t>–</a:t>
            </a:r>
            <a:r>
              <a:rPr lang="cs-CZ" sz="1600" dirty="0"/>
              <a:t> 14/6/2017</a:t>
            </a:r>
          </a:p>
          <a:p>
            <a:pPr>
              <a:defRPr/>
            </a:pPr>
            <a:r>
              <a:rPr lang="cs-CZ" sz="1600" dirty="0"/>
              <a:t>v EU zemře každý rok 1,7 mil lidí ve věku nižším než 75 let</a:t>
            </a:r>
          </a:p>
          <a:p>
            <a:pPr>
              <a:defRPr/>
            </a:pPr>
            <a:r>
              <a:rPr lang="cs-CZ" sz="1600" dirty="0"/>
              <a:t>33,3% úmrtí by bylo možné zabránit při maximálním využití možností moderního zdravotnictví (560 000/rok)</a:t>
            </a:r>
          </a:p>
          <a:p>
            <a:pPr>
              <a:defRPr/>
            </a:pPr>
            <a:r>
              <a:rPr lang="cs-CZ" sz="1600" dirty="0"/>
              <a:t>dominují kardiovaskulární a onkologické diagnózy</a:t>
            </a:r>
          </a:p>
          <a:p>
            <a:pPr>
              <a:defRPr/>
            </a:pPr>
            <a:r>
              <a:rPr lang="cs-CZ" sz="1600" dirty="0"/>
              <a:t>V ČR se jedná o 43 000 úmrtí ročně</a:t>
            </a:r>
          </a:p>
        </p:txBody>
      </p:sp>
      <p:pic>
        <p:nvPicPr>
          <p:cNvPr id="107523" name="Obrázek 3">
            <a:extLst>
              <a:ext uri="{FF2B5EF4-FFF2-40B4-BE49-F238E27FC236}">
                <a16:creationId xmlns:a16="http://schemas.microsoft.com/office/drawing/2014/main" id="{82FC910B-F35E-4E16-BF25-4F721B7B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2168525"/>
            <a:ext cx="42037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vpravo 5">
            <a:extLst>
              <a:ext uri="{FF2B5EF4-FFF2-40B4-BE49-F238E27FC236}">
                <a16:creationId xmlns:a16="http://schemas.microsoft.com/office/drawing/2014/main" id="{5708DCBA-B31B-4A6A-9C12-BF1276AA39B2}"/>
              </a:ext>
            </a:extLst>
          </p:cNvPr>
          <p:cNvSpPr/>
          <p:nvPr/>
        </p:nvSpPr>
        <p:spPr>
          <a:xfrm rot="16200000">
            <a:off x="6323013" y="5464175"/>
            <a:ext cx="703262" cy="115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07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76" y="188640"/>
            <a:ext cx="8147248" cy="562075"/>
          </a:xfrm>
        </p:spPr>
        <p:txBody>
          <a:bodyPr/>
          <a:lstStyle/>
          <a:p>
            <a:r>
              <a:rPr lang="en-US" dirty="0"/>
              <a:t>Jen 1/3 populace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věku</a:t>
            </a:r>
            <a:r>
              <a:rPr lang="en-US" dirty="0"/>
              <a:t> 60-64 let v ČR </a:t>
            </a:r>
            <a:r>
              <a:rPr lang="en-US" dirty="0" err="1"/>
              <a:t>pracuje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08" y="2370044"/>
            <a:ext cx="7210985" cy="27633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39789" y="5375462"/>
            <a:ext cx="504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Podíl</a:t>
            </a:r>
            <a:r>
              <a:rPr lang="en-US" dirty="0"/>
              <a:t> </a:t>
            </a:r>
            <a:r>
              <a:rPr lang="en-US" dirty="0" err="1"/>
              <a:t>pracující</a:t>
            </a:r>
            <a:r>
              <a:rPr lang="en-US" dirty="0"/>
              <a:t> populace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věkové</a:t>
            </a:r>
            <a:r>
              <a:rPr lang="en-US" dirty="0"/>
              <a:t> </a:t>
            </a:r>
            <a:r>
              <a:rPr lang="en-US" dirty="0" err="1"/>
              <a:t>skupině</a:t>
            </a:r>
            <a:r>
              <a:rPr lang="en-US" dirty="0"/>
              <a:t> 60-64 let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FE9E23D-9BB5-6440-959E-E324CFFF9B5A}"/>
              </a:ext>
            </a:extLst>
          </p:cNvPr>
          <p:cNvSpPr txBox="1"/>
          <p:nvPr/>
        </p:nvSpPr>
        <p:spPr>
          <a:xfrm>
            <a:off x="816228" y="1484784"/>
            <a:ext cx="751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OECD (2014), "</a:t>
            </a:r>
            <a:r>
              <a:rPr lang="en-US" dirty="0" err="1"/>
              <a:t>Labour</a:t>
            </a:r>
            <a:r>
              <a:rPr lang="en-US" dirty="0"/>
              <a:t> Market Statistics: </a:t>
            </a:r>
            <a:r>
              <a:rPr lang="en-US" dirty="0" err="1"/>
              <a:t>Labour</a:t>
            </a:r>
            <a:r>
              <a:rPr lang="en-US" dirty="0"/>
              <a:t> force statistics by sex and age"</a:t>
            </a:r>
            <a:endParaRPr lang="cs-CZ" dirty="0"/>
          </a:p>
        </p:txBody>
      </p:sp>
      <p:sp>
        <p:nvSpPr>
          <p:cNvPr id="6" name="Šipka dolů 5">
            <a:extLst>
              <a:ext uri="{FF2B5EF4-FFF2-40B4-BE49-F238E27FC236}">
                <a16:creationId xmlns:a16="http://schemas.microsoft.com/office/drawing/2014/main" id="{ADD03770-1A81-8C46-A325-6F3FAECAF17A}"/>
              </a:ext>
            </a:extLst>
          </p:cNvPr>
          <p:cNvSpPr/>
          <p:nvPr/>
        </p:nvSpPr>
        <p:spPr>
          <a:xfrm rot="19911862">
            <a:off x="2988220" y="3094288"/>
            <a:ext cx="360040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089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B90C3C-2F2D-004E-B62A-E5CC9E7E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Healthy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Years</a:t>
            </a:r>
            <a:r>
              <a:rPr lang="cs-CZ" dirty="0"/>
              <a:t> (HLY) </a:t>
            </a:r>
            <a:r>
              <a:rPr lang="cs-CZ" dirty="0" err="1"/>
              <a:t>indicator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A168D2-7C25-8C49-A42C-EC096AB8C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„</a:t>
            </a:r>
            <a:r>
              <a:rPr lang="cs-CZ" b="1" dirty="0" err="1"/>
              <a:t>Increased</a:t>
            </a:r>
            <a:r>
              <a:rPr lang="cs-CZ" b="1" dirty="0"/>
              <a:t> </a:t>
            </a:r>
            <a:r>
              <a:rPr lang="cs-CZ" b="1" dirty="0" err="1"/>
              <a:t>longevity</a:t>
            </a:r>
            <a:r>
              <a:rPr lang="cs-CZ" b="1" dirty="0"/>
              <a:t> </a:t>
            </a:r>
            <a:r>
              <a:rPr lang="cs-CZ" b="1" dirty="0" err="1"/>
              <a:t>without</a:t>
            </a:r>
            <a:r>
              <a:rPr lang="cs-CZ" b="1" dirty="0"/>
              <a:t> </a:t>
            </a:r>
            <a:r>
              <a:rPr lang="cs-CZ" b="1" dirty="0" err="1"/>
              <a:t>quality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life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an</a:t>
            </a:r>
            <a:r>
              <a:rPr lang="cs-CZ" b="1" dirty="0"/>
              <a:t> </a:t>
            </a:r>
            <a:r>
              <a:rPr lang="cs-CZ" b="1" dirty="0" err="1"/>
              <a:t>empty</a:t>
            </a:r>
            <a:r>
              <a:rPr lang="cs-CZ" b="1" dirty="0"/>
              <a:t> </a:t>
            </a:r>
            <a:r>
              <a:rPr lang="cs-CZ" b="1" dirty="0" err="1"/>
              <a:t>prize</a:t>
            </a:r>
            <a:r>
              <a:rPr lang="cs-CZ" b="1" dirty="0"/>
              <a:t>. </a:t>
            </a:r>
            <a:r>
              <a:rPr lang="cs-CZ" b="1" dirty="0" err="1"/>
              <a:t>Health</a:t>
            </a:r>
            <a:r>
              <a:rPr lang="cs-CZ" b="1" dirty="0"/>
              <a:t> </a:t>
            </a:r>
            <a:r>
              <a:rPr lang="cs-CZ" b="1" dirty="0" err="1"/>
              <a:t>expectancy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more </a:t>
            </a:r>
            <a:r>
              <a:rPr lang="cs-CZ" b="1" dirty="0" err="1"/>
              <a:t>important</a:t>
            </a:r>
            <a:r>
              <a:rPr lang="cs-CZ" b="1" dirty="0"/>
              <a:t> </a:t>
            </a:r>
            <a:r>
              <a:rPr lang="cs-CZ" b="1" dirty="0" err="1"/>
              <a:t>than</a:t>
            </a:r>
            <a:r>
              <a:rPr lang="cs-CZ" b="1" dirty="0"/>
              <a:t> </a:t>
            </a:r>
            <a:r>
              <a:rPr lang="cs-CZ" b="1" dirty="0" err="1"/>
              <a:t>life</a:t>
            </a:r>
            <a:r>
              <a:rPr lang="cs-CZ" b="1" dirty="0"/>
              <a:t> </a:t>
            </a:r>
            <a:r>
              <a:rPr lang="cs-CZ" b="1" dirty="0" err="1"/>
              <a:t>expectancy</a:t>
            </a:r>
            <a:r>
              <a:rPr lang="cs-CZ" b="1" dirty="0"/>
              <a:t>.“	</a:t>
            </a:r>
          </a:p>
          <a:p>
            <a:pPr lvl="1"/>
            <a:r>
              <a:rPr lang="cs-CZ" i="1" dirty="0" err="1"/>
              <a:t>Dr</a:t>
            </a:r>
            <a:r>
              <a:rPr lang="cs-CZ" i="1" dirty="0"/>
              <a:t> </a:t>
            </a:r>
            <a:r>
              <a:rPr lang="cs-CZ" i="1" dirty="0" err="1"/>
              <a:t>Hiroshi</a:t>
            </a:r>
            <a:r>
              <a:rPr lang="cs-CZ" i="1" dirty="0"/>
              <a:t> </a:t>
            </a:r>
            <a:r>
              <a:rPr lang="cs-CZ" i="1" dirty="0" err="1"/>
              <a:t>Nakajima</a:t>
            </a:r>
            <a:r>
              <a:rPr lang="cs-CZ" i="1" dirty="0"/>
              <a:t>, </a:t>
            </a:r>
            <a:r>
              <a:rPr lang="cs-CZ" i="1" dirty="0" err="1"/>
              <a:t>Director</a:t>
            </a:r>
            <a:r>
              <a:rPr lang="cs-CZ" i="1" dirty="0"/>
              <a:t>-General, W.H.O 1997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408793-4FE2-A346-BB66-224A027B9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204864"/>
            <a:ext cx="5832648" cy="45964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FF05115-97D7-834F-9096-896858E8A2A7}"/>
              </a:ext>
            </a:extLst>
          </p:cNvPr>
          <p:cNvSpPr txBox="1"/>
          <p:nvPr/>
        </p:nvSpPr>
        <p:spPr>
          <a:xfrm>
            <a:off x="3563888" y="2492896"/>
            <a:ext cx="15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HLY v 65 letech</a:t>
            </a:r>
          </a:p>
        </p:txBody>
      </p:sp>
      <p:sp>
        <p:nvSpPr>
          <p:cNvPr id="4" name="Šipka nahoru 3">
            <a:extLst>
              <a:ext uri="{FF2B5EF4-FFF2-40B4-BE49-F238E27FC236}">
                <a16:creationId xmlns:a16="http://schemas.microsoft.com/office/drawing/2014/main" id="{0EE51896-57D6-BC4D-B6CD-559CA695CE52}"/>
              </a:ext>
            </a:extLst>
          </p:cNvPr>
          <p:cNvSpPr/>
          <p:nvPr/>
        </p:nvSpPr>
        <p:spPr>
          <a:xfrm>
            <a:off x="4493051" y="5733256"/>
            <a:ext cx="288032" cy="980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552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CF06BA-FAD2-004F-864D-9830678AF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45" y="115625"/>
            <a:ext cx="8147248" cy="562075"/>
          </a:xfrm>
        </p:spPr>
        <p:txBody>
          <a:bodyPr/>
          <a:lstStyle/>
          <a:p>
            <a:r>
              <a:rPr lang="cs-CZ" dirty="0"/>
              <a:t>zdravotnictví = nejvýznamnější oblastí veřejného života, ALE…tragická zdravotní gramotnost</a:t>
            </a:r>
          </a:p>
        </p:txBody>
      </p:sp>
      <p:sp>
        <p:nvSpPr>
          <p:cNvPr id="3" name="Zástupný objekt pro číslo snímku 2">
            <a:extLst>
              <a:ext uri="{FF2B5EF4-FFF2-40B4-BE49-F238E27FC236}">
                <a16:creationId xmlns:a16="http://schemas.microsoft.com/office/drawing/2014/main" id="{76EF5E9A-4282-B840-BFB5-0D715030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9AFD-6673-4B80-90B7-7AF39CBD3679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B7F889-D42D-A243-89F1-E650C45E3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6279"/>
            <a:ext cx="4701605" cy="27363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D175785-3238-AC44-B003-B69C356CD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41" y="3746008"/>
            <a:ext cx="4436588" cy="30075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074EC74-E9A0-9E40-AA8E-F37967CA906B}"/>
              </a:ext>
            </a:extLst>
          </p:cNvPr>
          <p:cNvSpPr txBox="1"/>
          <p:nvPr/>
        </p:nvSpPr>
        <p:spPr>
          <a:xfrm>
            <a:off x="5220072" y="6092005"/>
            <a:ext cx="190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Kučera 2015/2016</a:t>
            </a:r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4A36913C-A551-DD4C-A2E3-9B4652C5FD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11" y="2120271"/>
            <a:ext cx="4741952" cy="3584624"/>
          </a:xfrm>
          <a:prstGeom prst="rect">
            <a:avLst/>
          </a:prstGeom>
          <a:noFill/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15599218"/>
      </p:ext>
    </p:extLst>
  </p:cSld>
  <p:clrMapOvr>
    <a:masterClrMapping/>
  </p:clrMapOvr>
</p:sld>
</file>

<file path=ppt/theme/theme1.xml><?xml version="1.0" encoding="utf-8"?>
<a:theme xmlns:a="http://schemas.openxmlformats.org/drawingml/2006/main" name="Úvodní snímek">
  <a:themeElements>
    <a:clrScheme name="iheta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83E95"/>
      </a:accent2>
      <a:accent3>
        <a:srgbClr val="2C95A0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8712</TotalTime>
  <Words>1402</Words>
  <Application>Microsoft Macintosh PowerPoint</Application>
  <PresentationFormat>Předvádění na obrazovce (4:3)</PresentationFormat>
  <Paragraphs>177</Paragraphs>
  <Slides>27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</vt:lpstr>
      <vt:lpstr>Trebuchet MS</vt:lpstr>
      <vt:lpstr>Úvodní snímek</vt:lpstr>
      <vt:lpstr>Financování českého zdravotnictví současnost a budoucnost</vt:lpstr>
      <vt:lpstr>Kdo jsem</vt:lpstr>
      <vt:lpstr>Osnova prezentace</vt:lpstr>
      <vt:lpstr>Demografický vývoj je neúprosný  – jak na výdajové, tak příjmové straně</vt:lpstr>
      <vt:lpstr>Stárnutí populace a vliv na nemocnost</vt:lpstr>
      <vt:lpstr>40% úmrtí v ČR lze zabránit (Eurostat 2017)</vt:lpstr>
      <vt:lpstr>Jen 1/3 populace ve věku 60-64 let v ČR pracuje</vt:lpstr>
      <vt:lpstr>The Healthy Life Years (HLY) indicator</vt:lpstr>
      <vt:lpstr>zdravotnictví = nejvýznamnější oblastí veřejného života, ALE…tragická zdravotní gramotnost</vt:lpstr>
      <vt:lpstr>2014: OECD doporučení</vt:lpstr>
      <vt:lpstr>OECD: Hlavní doporučení 2018</vt:lpstr>
      <vt:lpstr>Bilance financování zdravotní péče, aneb nikdy nám nebylo lépe</vt:lpstr>
      <vt:lpstr>Vývoj a predikce příjmů systému</vt:lpstr>
      <vt:lpstr>Možnosti a limity financování zdravotnictví  – tzv. „health gap“</vt:lpstr>
      <vt:lpstr>Podíl výdajů na HDP je nízký, ale vše jde z daní….</vt:lpstr>
      <vt:lpstr>HLAVNÍM TÉMATEM JE DOSTUPNOST, ALE….</vt:lpstr>
      <vt:lpstr>Dominují náklady na akutní ústavní péči</vt:lpstr>
      <vt:lpstr>změna paradigmatu financování zdravotnictví</vt:lpstr>
      <vt:lpstr>Česko řeší jen dostupnost, NE kvalitu</vt:lpstr>
      <vt:lpstr>Česko nezavádí value-based principy</vt:lpstr>
      <vt:lpstr>Několik postřehů na závěr</vt:lpstr>
      <vt:lpstr>Co by se mělo dělat….a rychle…</vt:lpstr>
      <vt:lpstr>Prezentace aplikace PowerPoint</vt:lpstr>
      <vt:lpstr>10 nutných změn….a co na ně ČR?</vt:lpstr>
      <vt:lpstr>Kvalita péče – údaje v ČR nedostupné</vt:lpstr>
      <vt:lpstr>Co bude dál?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Míša</dc:creator>
  <cp:lastModifiedBy>Microsoft Office User</cp:lastModifiedBy>
  <cp:revision>311</cp:revision>
  <cp:lastPrinted>2016-02-24T09:30:09Z</cp:lastPrinted>
  <dcterms:created xsi:type="dcterms:W3CDTF">2014-04-25T09:12:13Z</dcterms:created>
  <dcterms:modified xsi:type="dcterms:W3CDTF">2019-11-23T07:30:02Z</dcterms:modified>
</cp:coreProperties>
</file>